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3" r:id="rId2"/>
    <p:sldId id="269" r:id="rId3"/>
    <p:sldId id="256" r:id="rId4"/>
    <p:sldId id="279" r:id="rId5"/>
    <p:sldId id="280" r:id="rId6"/>
    <p:sldId id="288" r:id="rId7"/>
    <p:sldId id="278" r:id="rId8"/>
    <p:sldId id="286" r:id="rId9"/>
    <p:sldId id="264" r:id="rId10"/>
    <p:sldId id="285" r:id="rId11"/>
    <p:sldId id="287" r:id="rId12"/>
    <p:sldId id="274" r:id="rId13"/>
    <p:sldId id="275" r:id="rId14"/>
    <p:sldId id="284" r:id="rId15"/>
    <p:sldId id="258" r:id="rId16"/>
    <p:sldId id="271" r:id="rId17"/>
    <p:sldId id="276"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8B"/>
    <a:srgbClr val="FEFE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28" autoAdjust="0"/>
    <p:restoredTop sz="94660"/>
  </p:normalViewPr>
  <p:slideViewPr>
    <p:cSldViewPr snapToGrid="0">
      <p:cViewPr varScale="1">
        <p:scale>
          <a:sx n="85" d="100"/>
          <a:sy n="85" d="100"/>
        </p:scale>
        <p:origin x="120" y="642"/>
      </p:cViewPr>
      <p:guideLst/>
    </p:cSldViewPr>
  </p:slideViewPr>
  <p:notesTextViewPr>
    <p:cViewPr>
      <p:scale>
        <a:sx n="1" d="1"/>
        <a:sy n="1" d="1"/>
      </p:scale>
      <p:origin x="0" y="0"/>
    </p:cViewPr>
  </p:notesTextViewPr>
  <p:notesViewPr>
    <p:cSldViewPr snapToGrid="0">
      <p:cViewPr varScale="1">
        <p:scale>
          <a:sx n="84" d="100"/>
          <a:sy n="84" d="100"/>
        </p:scale>
        <p:origin x="238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ws-prime.worksystems.org\adult-services\SNAP%2050-50\Quarterly%20Meeting\Fall-%20Annual%20Meeting\ALL%20PROVIDERS\Data%20for%20All%20Career%20Boos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ws-prime.worksystems.org\adult-services\SNAP%2050-50\Quarterly%20Meeting\Fall-%20Annual%20Meeting\ALL%20PROVIDERS\Data%20for%20All%20Career%20Boos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Participants Served FFY 2019</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00B050"/>
              </a:solidFill>
              <a:ln>
                <a:noFill/>
              </a:ln>
              <a:effectLst/>
            </c:spPr>
            <c:extLst>
              <c:ext xmlns:c16="http://schemas.microsoft.com/office/drawing/2014/chart" uri="{C3380CC4-5D6E-409C-BE32-E72D297353CC}">
                <c16:uniqueId val="{00000001-833E-4B9B-8CEF-D14AE3113CAF}"/>
              </c:ext>
            </c:extLst>
          </c:dPt>
          <c:cat>
            <c:strRef>
              <c:f>Sheet1!$A$32:$A$33</c:f>
              <c:strCache>
                <c:ptCount val="2"/>
                <c:pt idx="0">
                  <c:v>Goal </c:v>
                </c:pt>
                <c:pt idx="1">
                  <c:v>Actual </c:v>
                </c:pt>
              </c:strCache>
            </c:strRef>
          </c:cat>
          <c:val>
            <c:numRef>
              <c:f>Sheet1!$B$32:$B$33</c:f>
              <c:numCache>
                <c:formatCode>General</c:formatCode>
                <c:ptCount val="2"/>
                <c:pt idx="0">
                  <c:v>846</c:v>
                </c:pt>
                <c:pt idx="1">
                  <c:v>965</c:v>
                </c:pt>
              </c:numCache>
            </c:numRef>
          </c:val>
          <c:extLst>
            <c:ext xmlns:c16="http://schemas.microsoft.com/office/drawing/2014/chart" uri="{C3380CC4-5D6E-409C-BE32-E72D297353CC}">
              <c16:uniqueId val="{00000002-833E-4B9B-8CEF-D14AE3113CAF}"/>
            </c:ext>
          </c:extLst>
        </c:ser>
        <c:dLbls>
          <c:showLegendKey val="0"/>
          <c:showVal val="0"/>
          <c:showCatName val="0"/>
          <c:showSerName val="0"/>
          <c:showPercent val="0"/>
          <c:showBubbleSize val="0"/>
        </c:dLbls>
        <c:gapWidth val="18"/>
        <c:overlap val="-27"/>
        <c:axId val="483118728"/>
        <c:axId val="483117416"/>
      </c:barChart>
      <c:catAx>
        <c:axId val="483118728"/>
        <c:scaling>
          <c:orientation val="minMax"/>
        </c:scaling>
        <c:delete val="1"/>
        <c:axPos val="b"/>
        <c:numFmt formatCode="General" sourceLinked="1"/>
        <c:majorTickMark val="none"/>
        <c:minorTickMark val="none"/>
        <c:tickLblPos val="nextTo"/>
        <c:crossAx val="483117416"/>
        <c:crosses val="autoZero"/>
        <c:auto val="1"/>
        <c:lblAlgn val="ctr"/>
        <c:lblOffset val="100"/>
        <c:noMultiLvlLbl val="0"/>
      </c:catAx>
      <c:valAx>
        <c:axId val="483117416"/>
        <c:scaling>
          <c:orientation val="minMax"/>
          <c:min val="0"/>
        </c:scaling>
        <c:delete val="1"/>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83118728"/>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A58B"/>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Age Distribution </a:t>
            </a:r>
          </a:p>
        </c:rich>
      </c:tx>
      <c:layout>
        <c:manualLayout>
          <c:xMode val="edge"/>
          <c:yMode val="edge"/>
          <c:x val="0.37222900262467196"/>
          <c:y val="5.074971164936562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5326-4A75-80F9-188962ACBF7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326-4A75-80F9-188962ACBF7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326-4A75-80F9-188962ACBF7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326-4A75-80F9-188962ACBF79}"/>
              </c:ext>
            </c:extLst>
          </c:dPt>
          <c:dLbls>
            <c:dLbl>
              <c:idx val="0"/>
              <c:layout>
                <c:manualLayout>
                  <c:x val="-0.15585476815398075"/>
                  <c:y val="6.668192427503646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326-4A75-80F9-188962ACBF79}"/>
                </c:ext>
              </c:extLst>
            </c:dLbl>
            <c:dLbl>
              <c:idx val="2"/>
              <c:layout>
                <c:manualLayout>
                  <c:x val="0.10113779527559055"/>
                  <c:y val="0.1533723855452324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326-4A75-80F9-188962ACBF79}"/>
                </c:ext>
              </c:extLst>
            </c:dLbl>
            <c:dLbl>
              <c:idx val="3"/>
              <c:layout>
                <c:manualLayout>
                  <c:x val="5.8852362204724409E-2"/>
                  <c:y val="0.1499303417522636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326-4A75-80F9-188962ACBF79}"/>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Sheet1!$I$24:$I$27</c:f>
              <c:strCache>
                <c:ptCount val="4"/>
                <c:pt idx="0">
                  <c:v>18 to 35</c:v>
                </c:pt>
                <c:pt idx="1">
                  <c:v>36 to 49</c:v>
                </c:pt>
                <c:pt idx="2">
                  <c:v>50 to 49</c:v>
                </c:pt>
                <c:pt idx="3">
                  <c:v>60 plus</c:v>
                </c:pt>
              </c:strCache>
            </c:strRef>
          </c:cat>
          <c:val>
            <c:numRef>
              <c:f>Sheet1!$J$24:$J$27</c:f>
              <c:numCache>
                <c:formatCode>General</c:formatCode>
                <c:ptCount val="4"/>
                <c:pt idx="0">
                  <c:v>805</c:v>
                </c:pt>
                <c:pt idx="1">
                  <c:v>544</c:v>
                </c:pt>
                <c:pt idx="2">
                  <c:v>257</c:v>
                </c:pt>
                <c:pt idx="3">
                  <c:v>96</c:v>
                </c:pt>
              </c:numCache>
            </c:numRef>
          </c:val>
          <c:extLst>
            <c:ext xmlns:c16="http://schemas.microsoft.com/office/drawing/2014/chart" uri="{C3380CC4-5D6E-409C-BE32-E72D297353CC}">
              <c16:uniqueId val="{00000008-5326-4A75-80F9-188962ACBF7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solidFill>
        <a:srgbClr val="00A58B"/>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04AF242-F033-4FA4-A54E-2E91D57FC6A8}" type="datetimeFigureOut">
              <a:rPr lang="en-US" smtClean="0"/>
              <a:t>11/3/2019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1213930-0326-42ED-9083-1C206FEFA22F}" type="slidenum">
              <a:rPr lang="en-US" smtClean="0"/>
              <a:t>‹#›</a:t>
            </a:fld>
            <a:endParaRPr lang="en-US"/>
          </a:p>
        </p:txBody>
      </p:sp>
    </p:spTree>
    <p:extLst>
      <p:ext uri="{BB962C8B-B14F-4D97-AF65-F5344CB8AC3E}">
        <p14:creationId xmlns:p14="http://schemas.microsoft.com/office/powerpoint/2010/main" val="17579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WorkSource</a:t>
            </a:r>
            <a:r>
              <a:rPr lang="en-US" dirty="0"/>
              <a:t> Gresham job search training and support is linked to our Talent Link program, so the Career Coach works closely with clients to get them ready to enter Talent Link. If a client is not quite ready to enter Talent Link, the Career Coach provides high intensity one on one coaching to prepare a client to enter Talent Link and/or move on to job placement.</a:t>
            </a:r>
          </a:p>
          <a:p>
            <a:endParaRPr lang="en-US" dirty="0"/>
          </a:p>
          <a:p>
            <a:r>
              <a:rPr lang="en-US" dirty="0"/>
              <a:t>The WSMPG Skills Team is very cohesive, and we all are cross trained and knowledgeable about the Career Boost program so that we can effectively identify eligible clients and refer them to our Career Boost Coach in a timely and smooth manner (i.e. warm hand off). </a:t>
            </a:r>
          </a:p>
          <a:p>
            <a:endParaRPr lang="en-US" dirty="0"/>
          </a:p>
        </p:txBody>
      </p:sp>
      <p:sp>
        <p:nvSpPr>
          <p:cNvPr id="4" name="Slide Number Placeholder 3"/>
          <p:cNvSpPr>
            <a:spLocks noGrp="1"/>
          </p:cNvSpPr>
          <p:nvPr>
            <p:ph type="sldNum" sz="quarter" idx="5"/>
          </p:nvPr>
        </p:nvSpPr>
        <p:spPr/>
        <p:txBody>
          <a:bodyPr/>
          <a:lstStyle/>
          <a:p>
            <a:fld id="{F1213930-0326-42ED-9083-1C206FEFA22F}" type="slidenum">
              <a:rPr lang="en-US" smtClean="0"/>
              <a:t>5</a:t>
            </a:fld>
            <a:endParaRPr lang="en-US"/>
          </a:p>
        </p:txBody>
      </p:sp>
    </p:spTree>
    <p:extLst>
      <p:ext uri="{BB962C8B-B14F-4D97-AF65-F5344CB8AC3E}">
        <p14:creationId xmlns:p14="http://schemas.microsoft.com/office/powerpoint/2010/main" val="901945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WorkSource</a:t>
            </a:r>
            <a:r>
              <a:rPr lang="en-US" dirty="0"/>
              <a:t> Gresham job search training and support is linked to our Talent Link program, so the Career Coach works closely with clients to get them ready to enter Talent Link. If a client is not quite ready to enter Talent Link, the Career Coach provides high intensity one on one coaching to prepare a client to enter Talent Link and/or move on to job placement.</a:t>
            </a:r>
          </a:p>
          <a:p>
            <a:endParaRPr lang="en-US" dirty="0"/>
          </a:p>
          <a:p>
            <a:r>
              <a:rPr lang="en-US" dirty="0"/>
              <a:t>The WSMPG Skills Team is very cohesive, and we all are cross trained and knowledgeable about the Career Boost program so that we can effectively identify eligible clients and refer them to our Career Boost Coach in a timely and smooth manner (i.e. warm hand off). </a:t>
            </a:r>
          </a:p>
          <a:p>
            <a:endParaRPr lang="en-US" dirty="0"/>
          </a:p>
        </p:txBody>
      </p:sp>
      <p:sp>
        <p:nvSpPr>
          <p:cNvPr id="4" name="Slide Number Placeholder 3"/>
          <p:cNvSpPr>
            <a:spLocks noGrp="1"/>
          </p:cNvSpPr>
          <p:nvPr>
            <p:ph type="sldNum" sz="quarter" idx="5"/>
          </p:nvPr>
        </p:nvSpPr>
        <p:spPr/>
        <p:txBody>
          <a:bodyPr/>
          <a:lstStyle/>
          <a:p>
            <a:fld id="{F1213930-0326-42ED-9083-1C206FEFA22F}" type="slidenum">
              <a:rPr lang="en-US" smtClean="0"/>
              <a:t>6</a:t>
            </a:fld>
            <a:endParaRPr lang="en-US"/>
          </a:p>
        </p:txBody>
      </p:sp>
    </p:spTree>
    <p:extLst>
      <p:ext uri="{BB962C8B-B14F-4D97-AF65-F5344CB8AC3E}">
        <p14:creationId xmlns:p14="http://schemas.microsoft.com/office/powerpoint/2010/main" val="1550958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26A3-9BB7-4226-A2D8-52BC83D589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87E6A9-7867-4B7B-A786-500A365F9B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D3CD52-A40F-4972-9256-2D3492334808}"/>
              </a:ext>
            </a:extLst>
          </p:cNvPr>
          <p:cNvSpPr>
            <a:spLocks noGrp="1"/>
          </p:cNvSpPr>
          <p:nvPr>
            <p:ph type="dt" sz="half" idx="10"/>
          </p:nvPr>
        </p:nvSpPr>
        <p:spPr/>
        <p:txBody>
          <a:bodyPr/>
          <a:lstStyle/>
          <a:p>
            <a:fld id="{5E839803-E53E-494C-9E76-B6914F1073AB}" type="datetimeFigureOut">
              <a:rPr lang="en-US" smtClean="0"/>
              <a:t>11/3/2019</a:t>
            </a:fld>
            <a:endParaRPr lang="en-US"/>
          </a:p>
        </p:txBody>
      </p:sp>
      <p:sp>
        <p:nvSpPr>
          <p:cNvPr id="5" name="Footer Placeholder 4">
            <a:extLst>
              <a:ext uri="{FF2B5EF4-FFF2-40B4-BE49-F238E27FC236}">
                <a16:creationId xmlns:a16="http://schemas.microsoft.com/office/drawing/2014/main" id="{CF50F3BE-DEF9-4CC4-88A6-E8A9E3CB91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618532-D5AF-4D90-B855-AAAC00CC26B2}"/>
              </a:ext>
            </a:extLst>
          </p:cNvPr>
          <p:cNvSpPr>
            <a:spLocks noGrp="1"/>
          </p:cNvSpPr>
          <p:nvPr>
            <p:ph type="sldNum" sz="quarter" idx="12"/>
          </p:nvPr>
        </p:nvSpPr>
        <p:spPr/>
        <p:txBody>
          <a:bodyPr/>
          <a:lstStyle/>
          <a:p>
            <a:fld id="{DB7AB245-F27A-4035-9C53-047D02598E2F}" type="slidenum">
              <a:rPr lang="en-US" smtClean="0"/>
              <a:t>‹#›</a:t>
            </a:fld>
            <a:endParaRPr lang="en-US"/>
          </a:p>
        </p:txBody>
      </p:sp>
    </p:spTree>
    <p:extLst>
      <p:ext uri="{BB962C8B-B14F-4D97-AF65-F5344CB8AC3E}">
        <p14:creationId xmlns:p14="http://schemas.microsoft.com/office/powerpoint/2010/main" val="3881439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F505C-B020-4D58-AB56-5AAB281827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1B33BF-BDA6-4F7C-8777-D2594BA4FC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7ACC5-9758-4071-8167-A7BD609435E1}"/>
              </a:ext>
            </a:extLst>
          </p:cNvPr>
          <p:cNvSpPr>
            <a:spLocks noGrp="1"/>
          </p:cNvSpPr>
          <p:nvPr>
            <p:ph type="dt" sz="half" idx="10"/>
          </p:nvPr>
        </p:nvSpPr>
        <p:spPr/>
        <p:txBody>
          <a:bodyPr/>
          <a:lstStyle/>
          <a:p>
            <a:fld id="{5E839803-E53E-494C-9E76-B6914F1073AB}" type="datetimeFigureOut">
              <a:rPr lang="en-US" smtClean="0"/>
              <a:t>11/3/2019</a:t>
            </a:fld>
            <a:endParaRPr lang="en-US"/>
          </a:p>
        </p:txBody>
      </p:sp>
      <p:sp>
        <p:nvSpPr>
          <p:cNvPr id="5" name="Footer Placeholder 4">
            <a:extLst>
              <a:ext uri="{FF2B5EF4-FFF2-40B4-BE49-F238E27FC236}">
                <a16:creationId xmlns:a16="http://schemas.microsoft.com/office/drawing/2014/main" id="{93D53E59-D677-4B86-9FDA-2255A365B5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DE9D57-C8AD-4847-99A2-626FC56DC586}"/>
              </a:ext>
            </a:extLst>
          </p:cNvPr>
          <p:cNvSpPr>
            <a:spLocks noGrp="1"/>
          </p:cNvSpPr>
          <p:nvPr>
            <p:ph type="sldNum" sz="quarter" idx="12"/>
          </p:nvPr>
        </p:nvSpPr>
        <p:spPr/>
        <p:txBody>
          <a:bodyPr/>
          <a:lstStyle/>
          <a:p>
            <a:fld id="{DB7AB245-F27A-4035-9C53-047D02598E2F}" type="slidenum">
              <a:rPr lang="en-US" smtClean="0"/>
              <a:t>‹#›</a:t>
            </a:fld>
            <a:endParaRPr lang="en-US"/>
          </a:p>
        </p:txBody>
      </p:sp>
    </p:spTree>
    <p:extLst>
      <p:ext uri="{BB962C8B-B14F-4D97-AF65-F5344CB8AC3E}">
        <p14:creationId xmlns:p14="http://schemas.microsoft.com/office/powerpoint/2010/main" val="75545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74EB5B-43ED-4694-B066-D8B707C452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815895-B2FF-4090-89AA-657ABC0143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11D4D-330A-4EB3-8E54-C31AA3660365}"/>
              </a:ext>
            </a:extLst>
          </p:cNvPr>
          <p:cNvSpPr>
            <a:spLocks noGrp="1"/>
          </p:cNvSpPr>
          <p:nvPr>
            <p:ph type="dt" sz="half" idx="10"/>
          </p:nvPr>
        </p:nvSpPr>
        <p:spPr/>
        <p:txBody>
          <a:bodyPr/>
          <a:lstStyle/>
          <a:p>
            <a:fld id="{5E839803-E53E-494C-9E76-B6914F1073AB}" type="datetimeFigureOut">
              <a:rPr lang="en-US" smtClean="0"/>
              <a:t>11/3/2019</a:t>
            </a:fld>
            <a:endParaRPr lang="en-US"/>
          </a:p>
        </p:txBody>
      </p:sp>
      <p:sp>
        <p:nvSpPr>
          <p:cNvPr id="5" name="Footer Placeholder 4">
            <a:extLst>
              <a:ext uri="{FF2B5EF4-FFF2-40B4-BE49-F238E27FC236}">
                <a16:creationId xmlns:a16="http://schemas.microsoft.com/office/drawing/2014/main" id="{BB2F07E3-6653-478F-B8F4-047865464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5D0D2-7639-4C77-A313-3A16F0890997}"/>
              </a:ext>
            </a:extLst>
          </p:cNvPr>
          <p:cNvSpPr>
            <a:spLocks noGrp="1"/>
          </p:cNvSpPr>
          <p:nvPr>
            <p:ph type="sldNum" sz="quarter" idx="12"/>
          </p:nvPr>
        </p:nvSpPr>
        <p:spPr/>
        <p:txBody>
          <a:bodyPr/>
          <a:lstStyle/>
          <a:p>
            <a:fld id="{DB7AB245-F27A-4035-9C53-047D02598E2F}" type="slidenum">
              <a:rPr lang="en-US" smtClean="0"/>
              <a:t>‹#›</a:t>
            </a:fld>
            <a:endParaRPr lang="en-US"/>
          </a:p>
        </p:txBody>
      </p:sp>
    </p:spTree>
    <p:extLst>
      <p:ext uri="{BB962C8B-B14F-4D97-AF65-F5344CB8AC3E}">
        <p14:creationId xmlns:p14="http://schemas.microsoft.com/office/powerpoint/2010/main" val="385411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E909-F1F0-4577-BA7C-2A48B7BDB4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0ADF26-39A0-44EA-A20F-656E069AFF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F1F6A-A768-4E0B-B71A-04E33665644D}"/>
              </a:ext>
            </a:extLst>
          </p:cNvPr>
          <p:cNvSpPr>
            <a:spLocks noGrp="1"/>
          </p:cNvSpPr>
          <p:nvPr>
            <p:ph type="dt" sz="half" idx="10"/>
          </p:nvPr>
        </p:nvSpPr>
        <p:spPr/>
        <p:txBody>
          <a:bodyPr/>
          <a:lstStyle/>
          <a:p>
            <a:fld id="{5E839803-E53E-494C-9E76-B6914F1073AB}" type="datetimeFigureOut">
              <a:rPr lang="en-US" smtClean="0"/>
              <a:t>11/3/2019</a:t>
            </a:fld>
            <a:endParaRPr lang="en-US"/>
          </a:p>
        </p:txBody>
      </p:sp>
      <p:sp>
        <p:nvSpPr>
          <p:cNvPr id="5" name="Footer Placeholder 4">
            <a:extLst>
              <a:ext uri="{FF2B5EF4-FFF2-40B4-BE49-F238E27FC236}">
                <a16:creationId xmlns:a16="http://schemas.microsoft.com/office/drawing/2014/main" id="{02C59E50-5DC2-4E78-AC80-B6E51880B7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B93556-FAC7-4DC6-94C3-08ECF1832D84}"/>
              </a:ext>
            </a:extLst>
          </p:cNvPr>
          <p:cNvSpPr>
            <a:spLocks noGrp="1"/>
          </p:cNvSpPr>
          <p:nvPr>
            <p:ph type="sldNum" sz="quarter" idx="12"/>
          </p:nvPr>
        </p:nvSpPr>
        <p:spPr/>
        <p:txBody>
          <a:bodyPr/>
          <a:lstStyle/>
          <a:p>
            <a:fld id="{DB7AB245-F27A-4035-9C53-047D02598E2F}" type="slidenum">
              <a:rPr lang="en-US" smtClean="0"/>
              <a:t>‹#›</a:t>
            </a:fld>
            <a:endParaRPr lang="en-US"/>
          </a:p>
        </p:txBody>
      </p:sp>
    </p:spTree>
    <p:extLst>
      <p:ext uri="{BB962C8B-B14F-4D97-AF65-F5344CB8AC3E}">
        <p14:creationId xmlns:p14="http://schemas.microsoft.com/office/powerpoint/2010/main" val="18766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BDC0E-1DF6-46D7-A34D-0D4C04E9D3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2F1EB9-C90B-4EAD-99E6-08B91E4F66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9E6A14-82F2-4633-AFA8-980A391CC1CF}"/>
              </a:ext>
            </a:extLst>
          </p:cNvPr>
          <p:cNvSpPr>
            <a:spLocks noGrp="1"/>
          </p:cNvSpPr>
          <p:nvPr>
            <p:ph type="dt" sz="half" idx="10"/>
          </p:nvPr>
        </p:nvSpPr>
        <p:spPr/>
        <p:txBody>
          <a:bodyPr/>
          <a:lstStyle/>
          <a:p>
            <a:fld id="{5E839803-E53E-494C-9E76-B6914F1073AB}" type="datetimeFigureOut">
              <a:rPr lang="en-US" smtClean="0"/>
              <a:t>11/3/2019</a:t>
            </a:fld>
            <a:endParaRPr lang="en-US"/>
          </a:p>
        </p:txBody>
      </p:sp>
      <p:sp>
        <p:nvSpPr>
          <p:cNvPr id="5" name="Footer Placeholder 4">
            <a:extLst>
              <a:ext uri="{FF2B5EF4-FFF2-40B4-BE49-F238E27FC236}">
                <a16:creationId xmlns:a16="http://schemas.microsoft.com/office/drawing/2014/main" id="{A5E0574E-D489-4132-8817-96ABAFAE18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8D29D-7A03-4B87-83E6-B27F94FD58BF}"/>
              </a:ext>
            </a:extLst>
          </p:cNvPr>
          <p:cNvSpPr>
            <a:spLocks noGrp="1"/>
          </p:cNvSpPr>
          <p:nvPr>
            <p:ph type="sldNum" sz="quarter" idx="12"/>
          </p:nvPr>
        </p:nvSpPr>
        <p:spPr/>
        <p:txBody>
          <a:bodyPr/>
          <a:lstStyle/>
          <a:p>
            <a:fld id="{DB7AB245-F27A-4035-9C53-047D02598E2F}" type="slidenum">
              <a:rPr lang="en-US" smtClean="0"/>
              <a:t>‹#›</a:t>
            </a:fld>
            <a:endParaRPr lang="en-US"/>
          </a:p>
        </p:txBody>
      </p:sp>
    </p:spTree>
    <p:extLst>
      <p:ext uri="{BB962C8B-B14F-4D97-AF65-F5344CB8AC3E}">
        <p14:creationId xmlns:p14="http://schemas.microsoft.com/office/powerpoint/2010/main" val="237316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B9D7B-F289-43B1-BED6-1BE6FB9556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A5B79A-73AF-4D07-9338-BF6E4873B7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E81470-FA62-4A3B-B19F-E5126C7401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F3678B-503C-41FF-A93F-F4AAB0A861EE}"/>
              </a:ext>
            </a:extLst>
          </p:cNvPr>
          <p:cNvSpPr>
            <a:spLocks noGrp="1"/>
          </p:cNvSpPr>
          <p:nvPr>
            <p:ph type="dt" sz="half" idx="10"/>
          </p:nvPr>
        </p:nvSpPr>
        <p:spPr/>
        <p:txBody>
          <a:bodyPr/>
          <a:lstStyle/>
          <a:p>
            <a:fld id="{5E839803-E53E-494C-9E76-B6914F1073AB}" type="datetimeFigureOut">
              <a:rPr lang="en-US" smtClean="0"/>
              <a:t>11/3/2019</a:t>
            </a:fld>
            <a:endParaRPr lang="en-US"/>
          </a:p>
        </p:txBody>
      </p:sp>
      <p:sp>
        <p:nvSpPr>
          <p:cNvPr id="6" name="Footer Placeholder 5">
            <a:extLst>
              <a:ext uri="{FF2B5EF4-FFF2-40B4-BE49-F238E27FC236}">
                <a16:creationId xmlns:a16="http://schemas.microsoft.com/office/drawing/2014/main" id="{C327A47B-D681-4F2B-9C09-F6B4540F87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EF4C5-9B6E-4D7B-9D53-99859AF9E17A}"/>
              </a:ext>
            </a:extLst>
          </p:cNvPr>
          <p:cNvSpPr>
            <a:spLocks noGrp="1"/>
          </p:cNvSpPr>
          <p:nvPr>
            <p:ph type="sldNum" sz="quarter" idx="12"/>
          </p:nvPr>
        </p:nvSpPr>
        <p:spPr/>
        <p:txBody>
          <a:bodyPr/>
          <a:lstStyle/>
          <a:p>
            <a:fld id="{DB7AB245-F27A-4035-9C53-047D02598E2F}" type="slidenum">
              <a:rPr lang="en-US" smtClean="0"/>
              <a:t>‹#›</a:t>
            </a:fld>
            <a:endParaRPr lang="en-US"/>
          </a:p>
        </p:txBody>
      </p:sp>
    </p:spTree>
    <p:extLst>
      <p:ext uri="{BB962C8B-B14F-4D97-AF65-F5344CB8AC3E}">
        <p14:creationId xmlns:p14="http://schemas.microsoft.com/office/powerpoint/2010/main" val="285826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6F2EC-4FEC-4CB6-ACDE-F074E6C2FA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12CD56-5683-491F-AB66-B765AF49A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147597-5F43-4B27-B789-9B2DB67E87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AEEC9F-988D-4D2C-9705-E6CC696F20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0AED4A-49AF-411F-B62B-7B473892FF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AAC75A-AECF-465F-BA42-C9F365409E42}"/>
              </a:ext>
            </a:extLst>
          </p:cNvPr>
          <p:cNvSpPr>
            <a:spLocks noGrp="1"/>
          </p:cNvSpPr>
          <p:nvPr>
            <p:ph type="dt" sz="half" idx="10"/>
          </p:nvPr>
        </p:nvSpPr>
        <p:spPr/>
        <p:txBody>
          <a:bodyPr/>
          <a:lstStyle/>
          <a:p>
            <a:fld id="{5E839803-E53E-494C-9E76-B6914F1073AB}" type="datetimeFigureOut">
              <a:rPr lang="en-US" smtClean="0"/>
              <a:t>11/3/2019</a:t>
            </a:fld>
            <a:endParaRPr lang="en-US"/>
          </a:p>
        </p:txBody>
      </p:sp>
      <p:sp>
        <p:nvSpPr>
          <p:cNvPr id="8" name="Footer Placeholder 7">
            <a:extLst>
              <a:ext uri="{FF2B5EF4-FFF2-40B4-BE49-F238E27FC236}">
                <a16:creationId xmlns:a16="http://schemas.microsoft.com/office/drawing/2014/main" id="{21D9A12D-CB72-4F98-AC1A-CA9450BF2D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810324-E4A2-4C8B-918C-52857906BE98}"/>
              </a:ext>
            </a:extLst>
          </p:cNvPr>
          <p:cNvSpPr>
            <a:spLocks noGrp="1"/>
          </p:cNvSpPr>
          <p:nvPr>
            <p:ph type="sldNum" sz="quarter" idx="12"/>
          </p:nvPr>
        </p:nvSpPr>
        <p:spPr/>
        <p:txBody>
          <a:bodyPr/>
          <a:lstStyle/>
          <a:p>
            <a:fld id="{DB7AB245-F27A-4035-9C53-047D02598E2F}" type="slidenum">
              <a:rPr lang="en-US" smtClean="0"/>
              <a:t>‹#›</a:t>
            </a:fld>
            <a:endParaRPr lang="en-US"/>
          </a:p>
        </p:txBody>
      </p:sp>
    </p:spTree>
    <p:extLst>
      <p:ext uri="{BB962C8B-B14F-4D97-AF65-F5344CB8AC3E}">
        <p14:creationId xmlns:p14="http://schemas.microsoft.com/office/powerpoint/2010/main" val="2442477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74EBF-2EBE-4134-9AB5-08BC1A8521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005592-090F-4A3B-B69A-F31BF468EE1F}"/>
              </a:ext>
            </a:extLst>
          </p:cNvPr>
          <p:cNvSpPr>
            <a:spLocks noGrp="1"/>
          </p:cNvSpPr>
          <p:nvPr>
            <p:ph type="dt" sz="half" idx="10"/>
          </p:nvPr>
        </p:nvSpPr>
        <p:spPr/>
        <p:txBody>
          <a:bodyPr/>
          <a:lstStyle/>
          <a:p>
            <a:fld id="{5E839803-E53E-494C-9E76-B6914F1073AB}" type="datetimeFigureOut">
              <a:rPr lang="en-US" smtClean="0"/>
              <a:t>11/3/2019</a:t>
            </a:fld>
            <a:endParaRPr lang="en-US"/>
          </a:p>
        </p:txBody>
      </p:sp>
      <p:sp>
        <p:nvSpPr>
          <p:cNvPr id="4" name="Footer Placeholder 3">
            <a:extLst>
              <a:ext uri="{FF2B5EF4-FFF2-40B4-BE49-F238E27FC236}">
                <a16:creationId xmlns:a16="http://schemas.microsoft.com/office/drawing/2014/main" id="{4B27E57A-AA47-4B4E-8412-3EE3C56D92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666E06-82F1-4553-A76A-4350D01A48BD}"/>
              </a:ext>
            </a:extLst>
          </p:cNvPr>
          <p:cNvSpPr>
            <a:spLocks noGrp="1"/>
          </p:cNvSpPr>
          <p:nvPr>
            <p:ph type="sldNum" sz="quarter" idx="12"/>
          </p:nvPr>
        </p:nvSpPr>
        <p:spPr/>
        <p:txBody>
          <a:bodyPr/>
          <a:lstStyle/>
          <a:p>
            <a:fld id="{DB7AB245-F27A-4035-9C53-047D02598E2F}" type="slidenum">
              <a:rPr lang="en-US" smtClean="0"/>
              <a:t>‹#›</a:t>
            </a:fld>
            <a:endParaRPr lang="en-US"/>
          </a:p>
        </p:txBody>
      </p:sp>
    </p:spTree>
    <p:extLst>
      <p:ext uri="{BB962C8B-B14F-4D97-AF65-F5344CB8AC3E}">
        <p14:creationId xmlns:p14="http://schemas.microsoft.com/office/powerpoint/2010/main" val="3030352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AF8651-0492-4752-B249-6163E3C3045C}"/>
              </a:ext>
            </a:extLst>
          </p:cNvPr>
          <p:cNvSpPr>
            <a:spLocks noGrp="1"/>
          </p:cNvSpPr>
          <p:nvPr>
            <p:ph type="dt" sz="half" idx="10"/>
          </p:nvPr>
        </p:nvSpPr>
        <p:spPr/>
        <p:txBody>
          <a:bodyPr/>
          <a:lstStyle/>
          <a:p>
            <a:fld id="{5E839803-E53E-494C-9E76-B6914F1073AB}" type="datetimeFigureOut">
              <a:rPr lang="en-US" smtClean="0"/>
              <a:t>11/3/2019</a:t>
            </a:fld>
            <a:endParaRPr lang="en-US"/>
          </a:p>
        </p:txBody>
      </p:sp>
      <p:sp>
        <p:nvSpPr>
          <p:cNvPr id="3" name="Footer Placeholder 2">
            <a:extLst>
              <a:ext uri="{FF2B5EF4-FFF2-40B4-BE49-F238E27FC236}">
                <a16:creationId xmlns:a16="http://schemas.microsoft.com/office/drawing/2014/main" id="{A94619E8-6CD8-4ED7-985C-D7D4D2C728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1C453A-AD01-4BA1-A143-AA16D8E50270}"/>
              </a:ext>
            </a:extLst>
          </p:cNvPr>
          <p:cNvSpPr>
            <a:spLocks noGrp="1"/>
          </p:cNvSpPr>
          <p:nvPr>
            <p:ph type="sldNum" sz="quarter" idx="12"/>
          </p:nvPr>
        </p:nvSpPr>
        <p:spPr/>
        <p:txBody>
          <a:bodyPr/>
          <a:lstStyle/>
          <a:p>
            <a:fld id="{DB7AB245-F27A-4035-9C53-047D02598E2F}" type="slidenum">
              <a:rPr lang="en-US" smtClean="0"/>
              <a:t>‹#›</a:t>
            </a:fld>
            <a:endParaRPr lang="en-US"/>
          </a:p>
        </p:txBody>
      </p:sp>
    </p:spTree>
    <p:extLst>
      <p:ext uri="{BB962C8B-B14F-4D97-AF65-F5344CB8AC3E}">
        <p14:creationId xmlns:p14="http://schemas.microsoft.com/office/powerpoint/2010/main" val="222700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A3BAF-0E99-4AF1-A949-C9A7C73D6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2FF4A7-53C6-4CA7-B78A-1CDA97D707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02C797-1063-43EF-A8EC-C2378D4C5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3D157B-2700-4030-9010-6FF754E2308D}"/>
              </a:ext>
            </a:extLst>
          </p:cNvPr>
          <p:cNvSpPr>
            <a:spLocks noGrp="1"/>
          </p:cNvSpPr>
          <p:nvPr>
            <p:ph type="dt" sz="half" idx="10"/>
          </p:nvPr>
        </p:nvSpPr>
        <p:spPr/>
        <p:txBody>
          <a:bodyPr/>
          <a:lstStyle/>
          <a:p>
            <a:fld id="{5E839803-E53E-494C-9E76-B6914F1073AB}" type="datetimeFigureOut">
              <a:rPr lang="en-US" smtClean="0"/>
              <a:t>11/3/2019</a:t>
            </a:fld>
            <a:endParaRPr lang="en-US"/>
          </a:p>
        </p:txBody>
      </p:sp>
      <p:sp>
        <p:nvSpPr>
          <p:cNvPr id="6" name="Footer Placeholder 5">
            <a:extLst>
              <a:ext uri="{FF2B5EF4-FFF2-40B4-BE49-F238E27FC236}">
                <a16:creationId xmlns:a16="http://schemas.microsoft.com/office/drawing/2014/main" id="{86856DC5-8407-465A-8015-49D3C6FEEE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DAFA8-6F8E-4185-904C-4B9415C4E380}"/>
              </a:ext>
            </a:extLst>
          </p:cNvPr>
          <p:cNvSpPr>
            <a:spLocks noGrp="1"/>
          </p:cNvSpPr>
          <p:nvPr>
            <p:ph type="sldNum" sz="quarter" idx="12"/>
          </p:nvPr>
        </p:nvSpPr>
        <p:spPr/>
        <p:txBody>
          <a:bodyPr/>
          <a:lstStyle/>
          <a:p>
            <a:fld id="{DB7AB245-F27A-4035-9C53-047D02598E2F}" type="slidenum">
              <a:rPr lang="en-US" smtClean="0"/>
              <a:t>‹#›</a:t>
            </a:fld>
            <a:endParaRPr lang="en-US"/>
          </a:p>
        </p:txBody>
      </p:sp>
    </p:spTree>
    <p:extLst>
      <p:ext uri="{BB962C8B-B14F-4D97-AF65-F5344CB8AC3E}">
        <p14:creationId xmlns:p14="http://schemas.microsoft.com/office/powerpoint/2010/main" val="3016612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22642-7E0A-4CE5-B4B2-25A6EC8530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3BD133-62DD-4729-A501-9BB3ECC0B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FD6477-DD94-46BB-8DAF-C74B547E3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A7EC58-F4ED-4D18-A711-EF5A67943FAD}"/>
              </a:ext>
            </a:extLst>
          </p:cNvPr>
          <p:cNvSpPr>
            <a:spLocks noGrp="1"/>
          </p:cNvSpPr>
          <p:nvPr>
            <p:ph type="dt" sz="half" idx="10"/>
          </p:nvPr>
        </p:nvSpPr>
        <p:spPr/>
        <p:txBody>
          <a:bodyPr/>
          <a:lstStyle/>
          <a:p>
            <a:fld id="{5E839803-E53E-494C-9E76-B6914F1073AB}" type="datetimeFigureOut">
              <a:rPr lang="en-US" smtClean="0"/>
              <a:t>11/3/2019</a:t>
            </a:fld>
            <a:endParaRPr lang="en-US"/>
          </a:p>
        </p:txBody>
      </p:sp>
      <p:sp>
        <p:nvSpPr>
          <p:cNvPr id="6" name="Footer Placeholder 5">
            <a:extLst>
              <a:ext uri="{FF2B5EF4-FFF2-40B4-BE49-F238E27FC236}">
                <a16:creationId xmlns:a16="http://schemas.microsoft.com/office/drawing/2014/main" id="{235A4CC1-CF84-433F-B92E-5F408B9FB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8844D4-4EDF-4E02-8795-E36BEEBC1B3D}"/>
              </a:ext>
            </a:extLst>
          </p:cNvPr>
          <p:cNvSpPr>
            <a:spLocks noGrp="1"/>
          </p:cNvSpPr>
          <p:nvPr>
            <p:ph type="sldNum" sz="quarter" idx="12"/>
          </p:nvPr>
        </p:nvSpPr>
        <p:spPr/>
        <p:txBody>
          <a:bodyPr/>
          <a:lstStyle/>
          <a:p>
            <a:fld id="{DB7AB245-F27A-4035-9C53-047D02598E2F}" type="slidenum">
              <a:rPr lang="en-US" smtClean="0"/>
              <a:t>‹#›</a:t>
            </a:fld>
            <a:endParaRPr lang="en-US"/>
          </a:p>
        </p:txBody>
      </p:sp>
    </p:spTree>
    <p:extLst>
      <p:ext uri="{BB962C8B-B14F-4D97-AF65-F5344CB8AC3E}">
        <p14:creationId xmlns:p14="http://schemas.microsoft.com/office/powerpoint/2010/main" val="99026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39D417-6BFA-4521-91B8-2CA5E95139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2E79F8-CA5F-444E-B7A9-B43B9CB35C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38E82D-5F3B-47DE-A477-EE4E6DA14A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39803-E53E-494C-9E76-B6914F1073AB}" type="datetimeFigureOut">
              <a:rPr lang="en-US" smtClean="0"/>
              <a:t>11/3/2019</a:t>
            </a:fld>
            <a:endParaRPr lang="en-US"/>
          </a:p>
        </p:txBody>
      </p:sp>
      <p:sp>
        <p:nvSpPr>
          <p:cNvPr id="5" name="Footer Placeholder 4">
            <a:extLst>
              <a:ext uri="{FF2B5EF4-FFF2-40B4-BE49-F238E27FC236}">
                <a16:creationId xmlns:a16="http://schemas.microsoft.com/office/drawing/2014/main" id="{D439ED3C-2D7B-4620-8BF1-58348ACDE8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E1E9E6-246F-427F-AA4E-F14C4B8BF6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7AB245-F27A-4035-9C53-047D02598E2F}" type="slidenum">
              <a:rPr lang="en-US" smtClean="0"/>
              <a:t>‹#›</a:t>
            </a:fld>
            <a:endParaRPr lang="en-US"/>
          </a:p>
        </p:txBody>
      </p:sp>
    </p:spTree>
    <p:extLst>
      <p:ext uri="{BB962C8B-B14F-4D97-AF65-F5344CB8AC3E}">
        <p14:creationId xmlns:p14="http://schemas.microsoft.com/office/powerpoint/2010/main" val="2977161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hyperlink" Target="https://www.worksystems.org/" TargetMode="Externa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constructinghope.org/" TargetMode="External"/><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795EDA1-EB9F-4ADC-BAC2-46C02CDFDD1D}"/>
              </a:ext>
            </a:extLst>
          </p:cNvPr>
          <p:cNvGraphicFramePr>
            <a:graphicFrameLocks/>
          </p:cNvGraphicFramePr>
          <p:nvPr>
            <p:extLst>
              <p:ext uri="{D42A27DB-BD31-4B8C-83A1-F6EECF244321}">
                <p14:modId xmlns:p14="http://schemas.microsoft.com/office/powerpoint/2010/main" val="2728780369"/>
              </p:ext>
            </p:extLst>
          </p:nvPr>
        </p:nvGraphicFramePr>
        <p:xfrm>
          <a:off x="1209675" y="34290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C01424B3-FA12-4E3F-9E70-8EA805A31779}"/>
              </a:ext>
            </a:extLst>
          </p:cNvPr>
          <p:cNvGraphicFramePr>
            <a:graphicFrameLocks/>
          </p:cNvGraphicFramePr>
          <p:nvPr>
            <p:extLst>
              <p:ext uri="{D42A27DB-BD31-4B8C-83A1-F6EECF244321}">
                <p14:modId xmlns:p14="http://schemas.microsoft.com/office/powerpoint/2010/main" val="3788867333"/>
              </p:ext>
            </p:extLst>
          </p:nvPr>
        </p:nvGraphicFramePr>
        <p:xfrm>
          <a:off x="6096000" y="302154"/>
          <a:ext cx="4572000" cy="275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6">
            <a:extLst>
              <a:ext uri="{FF2B5EF4-FFF2-40B4-BE49-F238E27FC236}">
                <a16:creationId xmlns:a16="http://schemas.microsoft.com/office/drawing/2014/main" id="{CB84015A-D116-4299-89F6-57D47D7D8EA4}"/>
              </a:ext>
            </a:extLst>
          </p:cNvPr>
          <p:cNvSpPr txBox="1"/>
          <p:nvPr/>
        </p:nvSpPr>
        <p:spPr>
          <a:xfrm>
            <a:off x="1632126" y="4955822"/>
            <a:ext cx="1152525" cy="811212"/>
          </a:xfrm>
          <a:prstGeom prst="rect">
            <a:avLst/>
          </a:prstGeom>
          <a:noFill/>
          <a:ln w="9525" cmpd="sng">
            <a:solidFill>
              <a:srgbClr val="FFC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a:t>Goal</a:t>
            </a:r>
          </a:p>
          <a:p>
            <a:pPr algn="ctr"/>
            <a:r>
              <a:rPr lang="en-US" sz="1800" b="1"/>
              <a:t>848</a:t>
            </a:r>
          </a:p>
        </p:txBody>
      </p:sp>
      <p:sp>
        <p:nvSpPr>
          <p:cNvPr id="5" name="TextBox 7">
            <a:extLst>
              <a:ext uri="{FF2B5EF4-FFF2-40B4-BE49-F238E27FC236}">
                <a16:creationId xmlns:a16="http://schemas.microsoft.com/office/drawing/2014/main" id="{684EE809-2F12-4D02-B1C7-D8C4A544FFA7}"/>
              </a:ext>
            </a:extLst>
          </p:cNvPr>
          <p:cNvSpPr txBox="1"/>
          <p:nvPr/>
        </p:nvSpPr>
        <p:spPr>
          <a:xfrm>
            <a:off x="4146726" y="4536722"/>
            <a:ext cx="1152525" cy="811212"/>
          </a:xfrm>
          <a:prstGeom prst="rect">
            <a:avLst/>
          </a:prstGeom>
          <a:noFill/>
          <a:ln w="9525" cmpd="sng">
            <a:solidFill>
              <a:srgbClr val="00B05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a:t>Actual</a:t>
            </a:r>
          </a:p>
          <a:p>
            <a:pPr algn="ctr"/>
            <a:r>
              <a:rPr lang="en-US" sz="1800" b="1"/>
              <a:t>965</a:t>
            </a:r>
          </a:p>
        </p:txBody>
      </p:sp>
      <p:sp>
        <p:nvSpPr>
          <p:cNvPr id="7" name="Left Brace 6">
            <a:extLst>
              <a:ext uri="{FF2B5EF4-FFF2-40B4-BE49-F238E27FC236}">
                <a16:creationId xmlns:a16="http://schemas.microsoft.com/office/drawing/2014/main" id="{26DBC423-9D77-45C4-81B2-45ABF0AEB304}"/>
              </a:ext>
            </a:extLst>
          </p:cNvPr>
          <p:cNvSpPr/>
          <p:nvPr/>
        </p:nvSpPr>
        <p:spPr>
          <a:xfrm>
            <a:off x="5998103" y="4165599"/>
            <a:ext cx="412045" cy="1825979"/>
          </a:xfrm>
          <a:prstGeom prst="leftBrace">
            <a:avLst>
              <a:gd name="adj1" fmla="val 24772"/>
              <a:gd name="adj2" fmla="val 50000"/>
            </a:avLst>
          </a:prstGeom>
          <a:ln w="38100">
            <a:solidFill>
              <a:srgbClr val="00A58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FCE402EF-50B5-41B2-A2F4-485336F2331D}"/>
              </a:ext>
            </a:extLst>
          </p:cNvPr>
          <p:cNvSpPr txBox="1"/>
          <p:nvPr/>
        </p:nvSpPr>
        <p:spPr>
          <a:xfrm>
            <a:off x="6305725" y="4262980"/>
            <a:ext cx="5628747" cy="1631216"/>
          </a:xfrm>
          <a:prstGeom prst="rect">
            <a:avLst/>
          </a:prstGeom>
          <a:noFill/>
        </p:spPr>
        <p:txBody>
          <a:bodyPr wrap="square" rtlCol="0">
            <a:spAutoFit/>
          </a:bodyPr>
          <a:lstStyle/>
          <a:p>
            <a:pPr marL="169863" indent="-169863">
              <a:buFont typeface="Arial" panose="020B0604020202020204" pitchFamily="34" charset="0"/>
              <a:buChar char="•"/>
            </a:pPr>
            <a:r>
              <a:rPr lang="en-US" sz="2000" dirty="0"/>
              <a:t>130 reported homelessness</a:t>
            </a:r>
          </a:p>
          <a:p>
            <a:pPr marL="169863" indent="-169863">
              <a:buFont typeface="Arial" panose="020B0604020202020204" pitchFamily="34" charset="0"/>
              <a:buChar char="•"/>
            </a:pPr>
            <a:r>
              <a:rPr lang="en-US" sz="2000" dirty="0"/>
              <a:t>190 reported English as a second language</a:t>
            </a:r>
          </a:p>
          <a:p>
            <a:pPr marL="169863" indent="-169863">
              <a:buFont typeface="Arial" panose="020B0604020202020204" pitchFamily="34" charset="0"/>
              <a:buChar char="•"/>
            </a:pPr>
            <a:r>
              <a:rPr lang="en-US" sz="2000" dirty="0"/>
              <a:t>294 reported justice involved</a:t>
            </a:r>
          </a:p>
          <a:p>
            <a:pPr marL="169863" indent="-169863">
              <a:buFont typeface="Arial" panose="020B0604020202020204" pitchFamily="34" charset="0"/>
              <a:buChar char="•"/>
            </a:pPr>
            <a:r>
              <a:rPr lang="en-US" sz="2000" dirty="0"/>
              <a:t>186 participated in Voc. Training or </a:t>
            </a:r>
            <a:r>
              <a:rPr lang="en-US" sz="2000" dirty="0" err="1"/>
              <a:t>PreApprenticeships</a:t>
            </a:r>
            <a:endParaRPr lang="en-US" sz="2000" dirty="0"/>
          </a:p>
        </p:txBody>
      </p:sp>
      <p:sp>
        <p:nvSpPr>
          <p:cNvPr id="9" name="Title 9">
            <a:extLst>
              <a:ext uri="{FF2B5EF4-FFF2-40B4-BE49-F238E27FC236}">
                <a16:creationId xmlns:a16="http://schemas.microsoft.com/office/drawing/2014/main" id="{21D7950F-74A2-45F6-9016-6F4F3B13DD4B}"/>
              </a:ext>
            </a:extLst>
          </p:cNvPr>
          <p:cNvSpPr txBox="1">
            <a:spLocks/>
          </p:cNvSpPr>
          <p:nvPr/>
        </p:nvSpPr>
        <p:spPr>
          <a:xfrm>
            <a:off x="907873" y="913114"/>
            <a:ext cx="4572000" cy="10259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Career Boost</a:t>
            </a:r>
          </a:p>
          <a:p>
            <a:pPr algn="ctr"/>
            <a:r>
              <a:rPr lang="en-US" b="1" dirty="0"/>
              <a:t>FFY 19 Snap Shot</a:t>
            </a:r>
          </a:p>
        </p:txBody>
      </p:sp>
    </p:spTree>
    <p:extLst>
      <p:ext uri="{BB962C8B-B14F-4D97-AF65-F5344CB8AC3E}">
        <p14:creationId xmlns:p14="http://schemas.microsoft.com/office/powerpoint/2010/main" val="1367643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362F6FF-23A2-4B8B-9CAC-B3A517FC8F7E}"/>
              </a:ext>
            </a:extLst>
          </p:cNvPr>
          <p:cNvSpPr>
            <a:spLocks noGrp="1"/>
          </p:cNvSpPr>
          <p:nvPr>
            <p:ph type="body" idx="1"/>
          </p:nvPr>
        </p:nvSpPr>
        <p:spPr>
          <a:xfrm>
            <a:off x="358727" y="1693690"/>
            <a:ext cx="1615089" cy="789924"/>
          </a:xfrm>
        </p:spPr>
        <p:txBody>
          <a:bodyPr>
            <a:normAutofit/>
          </a:bodyPr>
          <a:lstStyle/>
          <a:p>
            <a:r>
              <a:rPr lang="en-US" dirty="0"/>
              <a:t>Agency Mission:</a:t>
            </a:r>
            <a:r>
              <a:rPr lang="en-US" b="0" dirty="0"/>
              <a:t> </a:t>
            </a:r>
            <a:endParaRPr lang="en-US" dirty="0"/>
          </a:p>
        </p:txBody>
      </p:sp>
      <p:sp>
        <p:nvSpPr>
          <p:cNvPr id="12" name="Text Placeholder 11">
            <a:extLst>
              <a:ext uri="{FF2B5EF4-FFF2-40B4-BE49-F238E27FC236}">
                <a16:creationId xmlns:a16="http://schemas.microsoft.com/office/drawing/2014/main" id="{5FC2306C-728A-4491-9B14-68E98A2FAD3F}"/>
              </a:ext>
            </a:extLst>
          </p:cNvPr>
          <p:cNvSpPr>
            <a:spLocks noGrp="1"/>
          </p:cNvSpPr>
          <p:nvPr>
            <p:ph type="body" sz="quarter" idx="3"/>
          </p:nvPr>
        </p:nvSpPr>
        <p:spPr>
          <a:xfrm>
            <a:off x="485794" y="3919988"/>
            <a:ext cx="1897159" cy="789924"/>
          </a:xfrm>
        </p:spPr>
        <p:txBody>
          <a:bodyPr>
            <a:normAutofit/>
          </a:bodyPr>
          <a:lstStyle/>
          <a:p>
            <a:r>
              <a:rPr lang="en-US" dirty="0"/>
              <a:t>STEP Services:</a:t>
            </a:r>
          </a:p>
        </p:txBody>
      </p:sp>
      <p:pic>
        <p:nvPicPr>
          <p:cNvPr id="5" name="Picture 4">
            <a:extLst>
              <a:ext uri="{FF2B5EF4-FFF2-40B4-BE49-F238E27FC236}">
                <a16:creationId xmlns:a16="http://schemas.microsoft.com/office/drawing/2014/main" id="{A6245101-8C7F-4560-9C7C-E3AE001F3459}"/>
              </a:ext>
            </a:extLst>
          </p:cNvPr>
          <p:cNvPicPr>
            <a:picLocks noChangeAspect="1"/>
          </p:cNvPicPr>
          <p:nvPr/>
        </p:nvPicPr>
        <p:blipFill rotWithShape="1">
          <a:blip r:embed="rId2">
            <a:extLst>
              <a:ext uri="{28A0092B-C50C-407E-A947-70E740481C1C}">
                <a14:useLocalDpi xmlns:a14="http://schemas.microsoft.com/office/drawing/2010/main" val="0"/>
              </a:ext>
            </a:extLst>
          </a:blip>
          <a:srcRect l="34248"/>
          <a:stretch/>
        </p:blipFill>
        <p:spPr>
          <a:xfrm>
            <a:off x="10372928" y="254498"/>
            <a:ext cx="1613169" cy="928826"/>
          </a:xfrm>
          <a:prstGeom prst="rect">
            <a:avLst/>
          </a:prstGeom>
        </p:spPr>
      </p:pic>
      <p:sp>
        <p:nvSpPr>
          <p:cNvPr id="14" name="TextBox 13">
            <a:extLst>
              <a:ext uri="{FF2B5EF4-FFF2-40B4-BE49-F238E27FC236}">
                <a16:creationId xmlns:a16="http://schemas.microsoft.com/office/drawing/2014/main" id="{9AF07336-D8F1-4628-9108-AF334C8D9B27}"/>
              </a:ext>
            </a:extLst>
          </p:cNvPr>
          <p:cNvSpPr txBox="1"/>
          <p:nvPr/>
        </p:nvSpPr>
        <p:spPr>
          <a:xfrm>
            <a:off x="2382953" y="1399601"/>
            <a:ext cx="9165020" cy="2339102"/>
          </a:xfrm>
          <a:prstGeom prst="rect">
            <a:avLst/>
          </a:prstGeom>
          <a:noFill/>
          <a:ln>
            <a:solidFill>
              <a:srgbClr val="00A58B"/>
            </a:solidFill>
          </a:ln>
        </p:spPr>
        <p:txBody>
          <a:bodyPr wrap="square" rtlCol="0">
            <a:spAutoFit/>
          </a:bodyPr>
          <a:lstStyle/>
          <a:p>
            <a:r>
              <a:rPr lang="es-MX" sz="1400" dirty="0"/>
              <a:t>Human Solutions </a:t>
            </a:r>
            <a:r>
              <a:rPr lang="es-MX" sz="1400" dirty="0" err="1"/>
              <a:t>counters</a:t>
            </a:r>
            <a:r>
              <a:rPr lang="es-MX" sz="1400" dirty="0"/>
              <a:t> </a:t>
            </a:r>
            <a:r>
              <a:rPr lang="en-US" sz="1400" dirty="0"/>
              <a:t>the</a:t>
            </a:r>
            <a:r>
              <a:rPr lang="es-MX" sz="1400" dirty="0"/>
              <a:t> </a:t>
            </a:r>
            <a:r>
              <a:rPr lang="en-US" sz="1400" dirty="0"/>
              <a:t>forces</a:t>
            </a:r>
            <a:r>
              <a:rPr lang="es-MX" sz="1400" dirty="0"/>
              <a:t> that </a:t>
            </a:r>
            <a:r>
              <a:rPr lang="es-MX" sz="1400" dirty="0" err="1"/>
              <a:t>keep</a:t>
            </a:r>
            <a:r>
              <a:rPr lang="es-MX" sz="1400" dirty="0"/>
              <a:t> </a:t>
            </a:r>
            <a:r>
              <a:rPr lang="en-US" sz="1400" dirty="0"/>
              <a:t>people</a:t>
            </a:r>
            <a:r>
              <a:rPr lang="es-MX" sz="1400" dirty="0"/>
              <a:t> and communities in poverty by building relationships and </a:t>
            </a:r>
            <a:r>
              <a:rPr lang="en-US" sz="1400" dirty="0"/>
              <a:t>assets</a:t>
            </a:r>
            <a:r>
              <a:rPr lang="es-MX" sz="1400" dirty="0"/>
              <a:t> that </a:t>
            </a:r>
            <a:r>
              <a:rPr lang="es-MX" sz="1400" dirty="0" err="1"/>
              <a:t>create</a:t>
            </a:r>
            <a:r>
              <a:rPr lang="es-MX" sz="1400" dirty="0"/>
              <a:t> </a:t>
            </a:r>
            <a:r>
              <a:rPr lang="es-MX" sz="1400" dirty="0" err="1"/>
              <a:t>opportunity</a:t>
            </a:r>
            <a:r>
              <a:rPr lang="es-MX" sz="1400" dirty="0"/>
              <a:t> – </a:t>
            </a:r>
            <a:r>
              <a:rPr lang="es-MX" sz="1400" dirty="0" err="1"/>
              <a:t>today</a:t>
            </a:r>
            <a:r>
              <a:rPr lang="es-MX" sz="1400" dirty="0"/>
              <a:t> and </a:t>
            </a:r>
            <a:r>
              <a:rPr lang="es-MX" sz="1400" dirty="0" err="1"/>
              <a:t>for</a:t>
            </a:r>
            <a:r>
              <a:rPr lang="es-MX" sz="1400" dirty="0"/>
              <a:t> </a:t>
            </a:r>
            <a:r>
              <a:rPr lang="es-MX" sz="1400" dirty="0" err="1"/>
              <a:t>future</a:t>
            </a:r>
            <a:r>
              <a:rPr lang="es-MX" sz="1400" dirty="0"/>
              <a:t> </a:t>
            </a:r>
            <a:r>
              <a:rPr lang="es-MX" sz="1400" dirty="0" err="1"/>
              <a:t>generations</a:t>
            </a:r>
            <a:r>
              <a:rPr lang="es-MX" sz="1400" dirty="0"/>
              <a:t>. </a:t>
            </a:r>
            <a:r>
              <a:rPr lang="es-MX" sz="1400" dirty="0" err="1"/>
              <a:t>Here’s</a:t>
            </a:r>
            <a:r>
              <a:rPr lang="es-MX" sz="1400" dirty="0"/>
              <a:t> </a:t>
            </a:r>
            <a:r>
              <a:rPr lang="es-MX" sz="1400" dirty="0" err="1"/>
              <a:t>how</a:t>
            </a:r>
            <a:r>
              <a:rPr lang="es-MX" sz="1400" dirty="0"/>
              <a:t>:</a:t>
            </a:r>
          </a:p>
          <a:p>
            <a:pPr>
              <a:spcBef>
                <a:spcPts val="600"/>
              </a:spcBef>
            </a:pPr>
            <a:r>
              <a:rPr lang="es-MX" sz="1400" b="1" dirty="0" err="1"/>
              <a:t>We</a:t>
            </a:r>
            <a:r>
              <a:rPr lang="es-MX" sz="1400" b="1" dirty="0"/>
              <a:t> </a:t>
            </a:r>
            <a:r>
              <a:rPr lang="es-MX" sz="1400" b="1" dirty="0" err="1"/>
              <a:t>partner</a:t>
            </a:r>
            <a:r>
              <a:rPr lang="es-MX" sz="1400" dirty="0"/>
              <a:t> </a:t>
            </a:r>
            <a:r>
              <a:rPr lang="en-US" sz="1400" dirty="0"/>
              <a:t>with</a:t>
            </a:r>
            <a:r>
              <a:rPr lang="es-MX" sz="1400" dirty="0"/>
              <a:t> </a:t>
            </a:r>
            <a:r>
              <a:rPr lang="es-MX" sz="1400" dirty="0" err="1"/>
              <a:t>people</a:t>
            </a:r>
            <a:r>
              <a:rPr lang="es-MX" sz="1400" dirty="0"/>
              <a:t> and </a:t>
            </a:r>
            <a:r>
              <a:rPr lang="es-MX" sz="1400" dirty="0" err="1"/>
              <a:t>communities</a:t>
            </a:r>
            <a:r>
              <a:rPr lang="es-MX" sz="1400" dirty="0"/>
              <a:t> </a:t>
            </a:r>
            <a:r>
              <a:rPr lang="es-MX" sz="1400" dirty="0" err="1"/>
              <a:t>impacted</a:t>
            </a:r>
            <a:r>
              <a:rPr lang="es-MX" sz="1400" dirty="0"/>
              <a:t> </a:t>
            </a:r>
            <a:r>
              <a:rPr lang="es-MX" sz="1400" dirty="0" err="1"/>
              <a:t>by</a:t>
            </a:r>
            <a:r>
              <a:rPr lang="es-MX" sz="1400" dirty="0"/>
              <a:t> </a:t>
            </a:r>
            <a:r>
              <a:rPr lang="es-MX" sz="1400" dirty="0" err="1"/>
              <a:t>poverty</a:t>
            </a:r>
            <a:r>
              <a:rPr lang="es-MX" sz="1400" dirty="0"/>
              <a:t> so </a:t>
            </a:r>
            <a:r>
              <a:rPr lang="es-MX" sz="1400" dirty="0" err="1"/>
              <a:t>they</a:t>
            </a:r>
            <a:r>
              <a:rPr lang="es-MX" sz="1400" dirty="0"/>
              <a:t> can </a:t>
            </a:r>
            <a:r>
              <a:rPr lang="es-MX" sz="1400" dirty="0" err="1"/>
              <a:t>achieve</a:t>
            </a:r>
            <a:r>
              <a:rPr lang="es-MX" sz="1400" dirty="0"/>
              <a:t> </a:t>
            </a:r>
            <a:r>
              <a:rPr lang="es-MX" sz="1400" dirty="0" err="1"/>
              <a:t>long-term</a:t>
            </a:r>
            <a:r>
              <a:rPr lang="es-MX" sz="1400" dirty="0"/>
              <a:t> housing and </a:t>
            </a:r>
            <a:r>
              <a:rPr lang="es-MX" sz="1400" dirty="0" err="1"/>
              <a:t>economic</a:t>
            </a:r>
            <a:r>
              <a:rPr lang="es-MX" sz="1400" dirty="0"/>
              <a:t> </a:t>
            </a:r>
            <a:r>
              <a:rPr lang="es-MX" sz="1400" dirty="0" err="1"/>
              <a:t>security</a:t>
            </a:r>
            <a:r>
              <a:rPr lang="es-MX" sz="1400" dirty="0"/>
              <a:t>.</a:t>
            </a:r>
          </a:p>
          <a:p>
            <a:pPr lvl="0">
              <a:spcBef>
                <a:spcPts val="600"/>
              </a:spcBef>
            </a:pPr>
            <a:r>
              <a:rPr lang="es-MX" sz="1400" b="1" dirty="0" err="1"/>
              <a:t>We</a:t>
            </a:r>
            <a:r>
              <a:rPr lang="es-MX" sz="1400" b="1" dirty="0"/>
              <a:t> </a:t>
            </a:r>
            <a:r>
              <a:rPr lang="es-MX" sz="1400" b="1" dirty="0" err="1"/>
              <a:t>invest</a:t>
            </a:r>
            <a:r>
              <a:rPr lang="es-MX" sz="1400" dirty="0"/>
              <a:t> in </a:t>
            </a:r>
            <a:r>
              <a:rPr lang="es-MX" sz="1400" dirty="0" err="1"/>
              <a:t>affordable</a:t>
            </a:r>
            <a:r>
              <a:rPr lang="es-MX" sz="1400" dirty="0"/>
              <a:t> </a:t>
            </a:r>
            <a:r>
              <a:rPr lang="es-MX" sz="1400" dirty="0" err="1"/>
              <a:t>housing</a:t>
            </a:r>
            <a:r>
              <a:rPr lang="es-MX" sz="1400" dirty="0"/>
              <a:t> and </a:t>
            </a:r>
            <a:r>
              <a:rPr lang="es-MX" sz="1400" dirty="0" err="1"/>
              <a:t>community</a:t>
            </a:r>
            <a:r>
              <a:rPr lang="es-MX" sz="1400" dirty="0"/>
              <a:t> </a:t>
            </a:r>
            <a:r>
              <a:rPr lang="es-MX" sz="1400" dirty="0" err="1"/>
              <a:t>assets</a:t>
            </a:r>
            <a:r>
              <a:rPr lang="es-MX" sz="1400" dirty="0"/>
              <a:t> </a:t>
            </a:r>
            <a:r>
              <a:rPr lang="es-MX" sz="1400" dirty="0" err="1"/>
              <a:t>that</a:t>
            </a:r>
            <a:r>
              <a:rPr lang="es-MX" sz="1400" dirty="0"/>
              <a:t> </a:t>
            </a:r>
            <a:r>
              <a:rPr lang="es-MX" sz="1400" dirty="0" err="1"/>
              <a:t>contribute</a:t>
            </a:r>
            <a:r>
              <a:rPr lang="es-MX" sz="1400" dirty="0"/>
              <a:t> to </a:t>
            </a:r>
            <a:r>
              <a:rPr lang="es-MX" sz="1400" dirty="0" err="1"/>
              <a:t>strong</a:t>
            </a:r>
            <a:r>
              <a:rPr lang="es-MX" sz="1400" dirty="0"/>
              <a:t>, inclusive </a:t>
            </a:r>
            <a:r>
              <a:rPr lang="es-MX" sz="1400" dirty="0" err="1"/>
              <a:t>neighborhoods</a:t>
            </a:r>
            <a:r>
              <a:rPr lang="es-MX" sz="1400" dirty="0"/>
              <a:t>.                                               </a:t>
            </a:r>
          </a:p>
          <a:p>
            <a:pPr lvl="0">
              <a:spcBef>
                <a:spcPts val="600"/>
              </a:spcBef>
            </a:pPr>
            <a:r>
              <a:rPr lang="es-MX" sz="1400" b="1" dirty="0" err="1"/>
              <a:t>We</a:t>
            </a:r>
            <a:r>
              <a:rPr lang="es-MX" sz="1400" b="1" dirty="0"/>
              <a:t> </a:t>
            </a:r>
            <a:r>
              <a:rPr lang="es-MX" sz="1400" b="1" dirty="0" err="1"/>
              <a:t>advocate</a:t>
            </a:r>
            <a:r>
              <a:rPr lang="es-MX" sz="1400" b="1" dirty="0"/>
              <a:t> </a:t>
            </a:r>
            <a:r>
              <a:rPr lang="es-MX" sz="1400" dirty="0" err="1"/>
              <a:t>with</a:t>
            </a:r>
            <a:r>
              <a:rPr lang="es-MX" sz="1400" dirty="0"/>
              <a:t> </a:t>
            </a:r>
            <a:r>
              <a:rPr lang="es-MX" sz="1400" dirty="0" err="1"/>
              <a:t>our</a:t>
            </a:r>
            <a:r>
              <a:rPr lang="es-MX" sz="1400" dirty="0"/>
              <a:t> </a:t>
            </a:r>
            <a:r>
              <a:rPr lang="es-MX" sz="1400" dirty="0" err="1"/>
              <a:t>community</a:t>
            </a:r>
            <a:r>
              <a:rPr lang="es-MX" sz="1400" dirty="0"/>
              <a:t> </a:t>
            </a:r>
            <a:r>
              <a:rPr lang="es-MX" sz="1400" dirty="0" err="1"/>
              <a:t>for</a:t>
            </a:r>
            <a:r>
              <a:rPr lang="es-MX" sz="1400" dirty="0"/>
              <a:t> </a:t>
            </a:r>
            <a:r>
              <a:rPr lang="es-MX" sz="1400" dirty="0" err="1"/>
              <a:t>policies</a:t>
            </a:r>
            <a:r>
              <a:rPr lang="es-MX" sz="1400" dirty="0"/>
              <a:t> and </a:t>
            </a:r>
            <a:r>
              <a:rPr lang="es-MX" sz="1400" dirty="0" err="1"/>
              <a:t>investments</a:t>
            </a:r>
            <a:r>
              <a:rPr lang="es-MX" sz="1400" dirty="0"/>
              <a:t> </a:t>
            </a:r>
            <a:r>
              <a:rPr lang="es-MX" sz="1400" dirty="0" err="1"/>
              <a:t>that</a:t>
            </a:r>
            <a:r>
              <a:rPr lang="es-MX" sz="1400" dirty="0"/>
              <a:t> </a:t>
            </a:r>
            <a:r>
              <a:rPr lang="es-MX" sz="1400" dirty="0" err="1"/>
              <a:t>expand</a:t>
            </a:r>
            <a:r>
              <a:rPr lang="es-MX" sz="1400" dirty="0"/>
              <a:t> </a:t>
            </a:r>
            <a:r>
              <a:rPr lang="es-MX" sz="1400" dirty="0" err="1"/>
              <a:t>housing</a:t>
            </a:r>
            <a:r>
              <a:rPr lang="es-MX" sz="1400" dirty="0"/>
              <a:t> and </a:t>
            </a:r>
            <a:r>
              <a:rPr lang="es-MX" sz="1400" dirty="0" err="1"/>
              <a:t>economic</a:t>
            </a:r>
            <a:r>
              <a:rPr lang="es-MX" sz="1400" dirty="0"/>
              <a:t> </a:t>
            </a:r>
            <a:r>
              <a:rPr lang="es-MX" sz="1400" dirty="0" err="1"/>
              <a:t>opportunity</a:t>
            </a:r>
            <a:r>
              <a:rPr lang="es-MX" sz="1400" dirty="0"/>
              <a:t>, </a:t>
            </a:r>
            <a:r>
              <a:rPr lang="es-MX" sz="1400" dirty="0" err="1"/>
              <a:t>eliminate</a:t>
            </a:r>
            <a:r>
              <a:rPr lang="es-MX" sz="1400" dirty="0"/>
              <a:t> </a:t>
            </a:r>
            <a:r>
              <a:rPr lang="es-MX" sz="1400" dirty="0" err="1"/>
              <a:t>wealth</a:t>
            </a:r>
            <a:r>
              <a:rPr lang="es-MX" sz="1400" dirty="0"/>
              <a:t> </a:t>
            </a:r>
            <a:r>
              <a:rPr lang="es-MX" sz="1400" dirty="0" err="1"/>
              <a:t>inequality</a:t>
            </a:r>
            <a:r>
              <a:rPr lang="es-MX" sz="1400" dirty="0"/>
              <a:t> and </a:t>
            </a:r>
            <a:r>
              <a:rPr lang="es-MX" sz="1400" dirty="0" err="1"/>
              <a:t>end</a:t>
            </a:r>
            <a:r>
              <a:rPr lang="es-MX" sz="1400" dirty="0"/>
              <a:t> </a:t>
            </a:r>
            <a:r>
              <a:rPr lang="es-MX" sz="1400" dirty="0" err="1"/>
              <a:t>poverty</a:t>
            </a:r>
            <a:r>
              <a:rPr lang="es-MX" sz="1400" dirty="0"/>
              <a:t>.  </a:t>
            </a:r>
          </a:p>
          <a:p>
            <a:pPr>
              <a:spcBef>
                <a:spcPts val="600"/>
              </a:spcBef>
            </a:pPr>
            <a:r>
              <a:rPr lang="es-MX" sz="1400" dirty="0"/>
              <a:t>East Portland/East Multnomah County, </a:t>
            </a:r>
            <a:r>
              <a:rPr lang="es-MX" sz="1400" dirty="0" err="1"/>
              <a:t>Oregon</a:t>
            </a:r>
            <a:r>
              <a:rPr lang="es-MX" sz="1400" dirty="0"/>
              <a:t> </a:t>
            </a:r>
            <a:r>
              <a:rPr lang="es-MX" sz="1400" dirty="0" err="1"/>
              <a:t>is</a:t>
            </a:r>
            <a:r>
              <a:rPr lang="es-MX" sz="1400" dirty="0"/>
              <a:t> </a:t>
            </a:r>
            <a:r>
              <a:rPr lang="es-MX" sz="1400" dirty="0" err="1"/>
              <a:t>our</a:t>
            </a:r>
            <a:r>
              <a:rPr lang="es-MX" sz="1400" dirty="0"/>
              <a:t> home and </a:t>
            </a:r>
            <a:r>
              <a:rPr lang="es-MX" sz="1400" dirty="0" err="1"/>
              <a:t>the</a:t>
            </a:r>
            <a:r>
              <a:rPr lang="es-MX" sz="1400" dirty="0"/>
              <a:t> </a:t>
            </a:r>
            <a:r>
              <a:rPr lang="es-MX" sz="1400" dirty="0" err="1"/>
              <a:t>heart</a:t>
            </a:r>
            <a:r>
              <a:rPr lang="es-MX" sz="1400" dirty="0"/>
              <a:t> of </a:t>
            </a:r>
            <a:r>
              <a:rPr lang="es-MX" sz="1400" dirty="0" err="1"/>
              <a:t>our</a:t>
            </a:r>
            <a:r>
              <a:rPr lang="es-MX" sz="1400" dirty="0"/>
              <a:t> </a:t>
            </a:r>
            <a:r>
              <a:rPr lang="es-MX" sz="1400" dirty="0" err="1"/>
              <a:t>investments</a:t>
            </a:r>
            <a:r>
              <a:rPr lang="es-MX" sz="1400" dirty="0"/>
              <a:t>, </a:t>
            </a:r>
            <a:r>
              <a:rPr lang="es-MX" sz="1400" dirty="0" err="1"/>
              <a:t>advocacy</a:t>
            </a:r>
            <a:r>
              <a:rPr lang="es-MX" sz="1400" dirty="0"/>
              <a:t> and </a:t>
            </a:r>
            <a:r>
              <a:rPr lang="es-MX" sz="1400" dirty="0" err="1"/>
              <a:t>programs</a:t>
            </a:r>
            <a:r>
              <a:rPr lang="es-MX" sz="1400" dirty="0"/>
              <a:t>.   </a:t>
            </a:r>
          </a:p>
        </p:txBody>
      </p:sp>
      <p:sp>
        <p:nvSpPr>
          <p:cNvPr id="15" name="TextBox 14">
            <a:extLst>
              <a:ext uri="{FF2B5EF4-FFF2-40B4-BE49-F238E27FC236}">
                <a16:creationId xmlns:a16="http://schemas.microsoft.com/office/drawing/2014/main" id="{9407B57E-C1F0-4637-8771-614EC7BDE9A0}"/>
              </a:ext>
            </a:extLst>
          </p:cNvPr>
          <p:cNvSpPr txBox="1"/>
          <p:nvPr/>
        </p:nvSpPr>
        <p:spPr>
          <a:xfrm>
            <a:off x="2382953" y="4011537"/>
            <a:ext cx="6380633" cy="738664"/>
          </a:xfrm>
          <a:prstGeom prst="rect">
            <a:avLst/>
          </a:prstGeom>
          <a:noFill/>
          <a:ln>
            <a:solidFill>
              <a:srgbClr val="00A58B"/>
            </a:solidFill>
          </a:ln>
        </p:spPr>
        <p:txBody>
          <a:bodyPr wrap="square" rtlCol="0">
            <a:spAutoFit/>
          </a:bodyPr>
          <a:lstStyle/>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rPr>
              <a:t>Job</a:t>
            </a:r>
            <a:r>
              <a:rPr kumimoji="0" lang="en-US" sz="1400" b="0" i="0" u="none" strike="noStrike" kern="1200" cap="none" spc="0" normalizeH="0" noProof="0" dirty="0">
                <a:ln>
                  <a:noFill/>
                </a:ln>
                <a:solidFill>
                  <a:prstClr val="black"/>
                </a:solidFill>
                <a:effectLst/>
                <a:uLnTx/>
                <a:uFillTx/>
                <a:latin typeface="Calibri" panose="020F0502020204030204"/>
              </a:rPr>
              <a:t> Search</a:t>
            </a:r>
            <a:r>
              <a:rPr lang="en-US" sz="1400" dirty="0">
                <a:solidFill>
                  <a:prstClr val="black"/>
                </a:solidFill>
                <a:latin typeface="Calibri" panose="020F0502020204030204"/>
              </a:rPr>
              <a:t> Training and Support</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noProof="0" dirty="0">
                <a:ln>
                  <a:noFill/>
                </a:ln>
                <a:solidFill>
                  <a:prstClr val="black"/>
                </a:solidFill>
                <a:effectLst/>
                <a:uLnTx/>
                <a:uFillTx/>
                <a:latin typeface="Calibri" panose="020F0502020204030204"/>
              </a:rPr>
              <a:t>Retention for 90 days after Employment</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Support Services</a:t>
            </a:r>
            <a:endParaRPr kumimoji="0" lang="en-US" sz="1400" b="0" i="0" u="none" strike="noStrike" kern="1200" cap="none" spc="0" normalizeH="0" noProof="0" dirty="0">
              <a:ln>
                <a:noFill/>
              </a:ln>
              <a:solidFill>
                <a:prstClr val="black"/>
              </a:solidFill>
              <a:effectLst/>
              <a:uLnTx/>
              <a:uFillTx/>
              <a:latin typeface="Calibri" panose="020F0502020204030204"/>
            </a:endParaRPr>
          </a:p>
        </p:txBody>
      </p:sp>
      <p:sp>
        <p:nvSpPr>
          <p:cNvPr id="16" name="TextBox 15">
            <a:extLst>
              <a:ext uri="{FF2B5EF4-FFF2-40B4-BE49-F238E27FC236}">
                <a16:creationId xmlns:a16="http://schemas.microsoft.com/office/drawing/2014/main" id="{F07858C0-1214-45FC-9ACB-B6548C71F853}"/>
              </a:ext>
            </a:extLst>
          </p:cNvPr>
          <p:cNvSpPr txBox="1"/>
          <p:nvPr/>
        </p:nvSpPr>
        <p:spPr>
          <a:xfrm>
            <a:off x="2414237" y="5046861"/>
            <a:ext cx="6380632" cy="1384995"/>
          </a:xfrm>
          <a:prstGeom prst="rect">
            <a:avLst/>
          </a:prstGeom>
          <a:noFill/>
          <a:ln>
            <a:solidFill>
              <a:srgbClr val="00A58B"/>
            </a:solidFill>
          </a:ln>
        </p:spPr>
        <p:txBody>
          <a:bodyPr wrap="square" rtlCol="0">
            <a:spAutoFit/>
          </a:bodyPr>
          <a:lstStyle/>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rPr>
              <a:t>We have internal informational</a:t>
            </a:r>
            <a:r>
              <a:rPr kumimoji="0" lang="en-US" sz="1400" b="0" i="0" u="none" strike="noStrike" kern="1200" cap="none" spc="0" normalizeH="0" noProof="0" dirty="0">
                <a:ln>
                  <a:noFill/>
                </a:ln>
                <a:solidFill>
                  <a:prstClr val="black"/>
                </a:solidFill>
                <a:effectLst/>
                <a:uLnTx/>
                <a:uFillTx/>
                <a:latin typeface="Calibri" panose="020F0502020204030204"/>
              </a:rPr>
              <a:t> </a:t>
            </a:r>
            <a:r>
              <a:rPr kumimoji="0" lang="en-US" sz="1400" b="0" i="0" u="none" strike="noStrike" kern="1200" cap="none" spc="0" normalizeH="0" baseline="0" noProof="0" dirty="0">
                <a:ln>
                  <a:noFill/>
                </a:ln>
                <a:solidFill>
                  <a:prstClr val="black"/>
                </a:solidFill>
                <a:effectLst/>
                <a:uLnTx/>
                <a:uFillTx/>
                <a:latin typeface="Calibri" panose="020F0502020204030204"/>
              </a:rPr>
              <a:t> sessions </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We get direct referrals from other Human Solution staff</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rPr>
              <a:t>We</a:t>
            </a:r>
            <a:r>
              <a:rPr kumimoji="0" lang="en-US" sz="1400" b="0" i="0" u="none" strike="noStrike" kern="1200" cap="none" spc="0" normalizeH="0" noProof="0" dirty="0">
                <a:ln>
                  <a:noFill/>
                </a:ln>
                <a:solidFill>
                  <a:prstClr val="black"/>
                </a:solidFill>
                <a:effectLst/>
                <a:uLnTx/>
                <a:uFillTx/>
                <a:latin typeface="Calibri" panose="020F0502020204030204"/>
              </a:rPr>
              <a:t> conduct a pre-employment 6 week skills workshop (Skills2Work) that refer participants into the program.</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We partner with Community Works and other DHS providers to ensure they are aware of the services. </a:t>
            </a:r>
            <a:endParaRPr kumimoji="0" lang="en-US" sz="1400" b="0" i="0" u="none" strike="noStrike" kern="1200" cap="none" spc="0" normalizeH="0" noProof="0" dirty="0">
              <a:ln>
                <a:noFill/>
              </a:ln>
              <a:solidFill>
                <a:prstClr val="black"/>
              </a:solidFill>
              <a:effectLst/>
              <a:uLnTx/>
              <a:uFillTx/>
              <a:latin typeface="Calibri" panose="020F0502020204030204"/>
            </a:endParaRPr>
          </a:p>
        </p:txBody>
      </p:sp>
      <p:sp>
        <p:nvSpPr>
          <p:cNvPr id="17" name="Text Placeholder 11">
            <a:extLst>
              <a:ext uri="{FF2B5EF4-FFF2-40B4-BE49-F238E27FC236}">
                <a16:creationId xmlns:a16="http://schemas.microsoft.com/office/drawing/2014/main" id="{8AA8F9DC-268D-4717-952C-D18A314E1EA2}"/>
              </a:ext>
            </a:extLst>
          </p:cNvPr>
          <p:cNvSpPr txBox="1">
            <a:spLocks/>
          </p:cNvSpPr>
          <p:nvPr/>
        </p:nvSpPr>
        <p:spPr>
          <a:xfrm>
            <a:off x="357212" y="5160023"/>
            <a:ext cx="2280645" cy="1161106"/>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How we recruit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SNAP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Participants:</a:t>
            </a:r>
          </a:p>
        </p:txBody>
      </p:sp>
      <p:sp>
        <p:nvSpPr>
          <p:cNvPr id="18" name="TextBox 17">
            <a:extLst>
              <a:ext uri="{FF2B5EF4-FFF2-40B4-BE49-F238E27FC236}">
                <a16:creationId xmlns:a16="http://schemas.microsoft.com/office/drawing/2014/main" id="{2FCFA68D-6CA1-4611-8E61-0C7A8588A21C}"/>
              </a:ext>
            </a:extLst>
          </p:cNvPr>
          <p:cNvSpPr txBox="1"/>
          <p:nvPr/>
        </p:nvSpPr>
        <p:spPr>
          <a:xfrm>
            <a:off x="8988016" y="3814541"/>
            <a:ext cx="2454219" cy="2560320"/>
          </a:xfrm>
          <a:prstGeom prst="rect">
            <a:avLst/>
          </a:prstGeom>
          <a:solidFill>
            <a:schemeClr val="accent4">
              <a:lumMod val="60000"/>
              <a:lumOff val="40000"/>
            </a:schemeClr>
          </a:solidFill>
          <a:ln>
            <a:solidFill>
              <a:srgbClr val="FFC000"/>
            </a:solid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B945B1B-4F4B-4F8F-9B49-E5D2AF0A4C99}"/>
              </a:ext>
            </a:extLst>
          </p:cNvPr>
          <p:cNvSpPr txBox="1"/>
          <p:nvPr/>
        </p:nvSpPr>
        <p:spPr>
          <a:xfrm>
            <a:off x="8925904" y="3872601"/>
            <a:ext cx="257844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We want all Career Boost Providers to know</a:t>
            </a:r>
          </a:p>
        </p:txBody>
      </p:sp>
      <p:pic>
        <p:nvPicPr>
          <p:cNvPr id="4" name="Picture 3">
            <a:extLst>
              <a:ext uri="{FF2B5EF4-FFF2-40B4-BE49-F238E27FC236}">
                <a16:creationId xmlns:a16="http://schemas.microsoft.com/office/drawing/2014/main" id="{EB5F4D59-0547-48B5-9AED-21F579C6C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4574" y="32202"/>
            <a:ext cx="4526844" cy="1358053"/>
          </a:xfrm>
          <a:prstGeom prst="rect">
            <a:avLst/>
          </a:prstGeom>
        </p:spPr>
      </p:pic>
      <p:sp>
        <p:nvSpPr>
          <p:cNvPr id="2" name="TextBox 1"/>
          <p:cNvSpPr txBox="1"/>
          <p:nvPr/>
        </p:nvSpPr>
        <p:spPr>
          <a:xfrm>
            <a:off x="9117662" y="4588853"/>
            <a:ext cx="2194925" cy="1600438"/>
          </a:xfrm>
          <a:prstGeom prst="rect">
            <a:avLst/>
          </a:prstGeom>
          <a:noFill/>
        </p:spPr>
        <p:txBody>
          <a:bodyPr wrap="square" rtlCol="0">
            <a:spAutoFit/>
          </a:bodyPr>
          <a:lstStyle/>
          <a:p>
            <a:r>
              <a:rPr lang="en-US" sz="1400" dirty="0"/>
              <a:t>While we are a housing organization we don’t have the ability to provide housing for people, simply as a result of being enrolled into the employment program. </a:t>
            </a:r>
            <a:endParaRPr lang="es-MX" sz="1400" dirty="0"/>
          </a:p>
        </p:txBody>
      </p:sp>
    </p:spTree>
    <p:extLst>
      <p:ext uri="{BB962C8B-B14F-4D97-AF65-F5344CB8AC3E}">
        <p14:creationId xmlns:p14="http://schemas.microsoft.com/office/powerpoint/2010/main" val="1838777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D6CDEDC-8BEF-4559-A10E-B32CE1BC9619}"/>
              </a:ext>
            </a:extLst>
          </p:cNvPr>
          <p:cNvSpPr>
            <a:spLocks noGrp="1"/>
          </p:cNvSpPr>
          <p:nvPr>
            <p:ph type="title"/>
          </p:nvPr>
        </p:nvSpPr>
        <p:spPr>
          <a:xfrm>
            <a:off x="1758462" y="792148"/>
            <a:ext cx="8614466" cy="368094"/>
          </a:xfrm>
        </p:spPr>
        <p:txBody>
          <a:bodyPr>
            <a:noAutofit/>
          </a:bodyPr>
          <a:lstStyle/>
          <a:p>
            <a:pPr algn="ctr"/>
            <a:r>
              <a:rPr lang="en-US" sz="3600" b="1" dirty="0"/>
              <a:t>Immigrant &amp; Refugee </a:t>
            </a:r>
            <a:br>
              <a:rPr lang="en-US" sz="3600" b="1" dirty="0"/>
            </a:br>
            <a:r>
              <a:rPr lang="en-US" sz="3600" b="1" dirty="0"/>
              <a:t>Community Organization</a:t>
            </a:r>
            <a:br>
              <a:rPr lang="en-US" sz="3600" b="1" dirty="0"/>
            </a:br>
            <a:endParaRPr lang="en-US" sz="3600" b="1" dirty="0"/>
          </a:p>
        </p:txBody>
      </p:sp>
      <p:sp>
        <p:nvSpPr>
          <p:cNvPr id="11" name="Text Placeholder 10">
            <a:extLst>
              <a:ext uri="{FF2B5EF4-FFF2-40B4-BE49-F238E27FC236}">
                <a16:creationId xmlns:a16="http://schemas.microsoft.com/office/drawing/2014/main" id="{2362F6FF-23A2-4B8B-9CAC-B3A517FC8F7E}"/>
              </a:ext>
            </a:extLst>
          </p:cNvPr>
          <p:cNvSpPr>
            <a:spLocks noGrp="1"/>
          </p:cNvSpPr>
          <p:nvPr>
            <p:ph type="body" idx="1"/>
          </p:nvPr>
        </p:nvSpPr>
        <p:spPr>
          <a:xfrm>
            <a:off x="358727" y="1693690"/>
            <a:ext cx="1615089" cy="789924"/>
          </a:xfrm>
        </p:spPr>
        <p:txBody>
          <a:bodyPr>
            <a:normAutofit/>
          </a:bodyPr>
          <a:lstStyle/>
          <a:p>
            <a:r>
              <a:rPr lang="en-US" dirty="0"/>
              <a:t>Agency Mission:</a:t>
            </a:r>
            <a:r>
              <a:rPr lang="en-US" b="0" dirty="0"/>
              <a:t> </a:t>
            </a:r>
            <a:endParaRPr lang="en-US" dirty="0"/>
          </a:p>
        </p:txBody>
      </p:sp>
      <p:sp>
        <p:nvSpPr>
          <p:cNvPr id="12" name="Text Placeholder 11">
            <a:extLst>
              <a:ext uri="{FF2B5EF4-FFF2-40B4-BE49-F238E27FC236}">
                <a16:creationId xmlns:a16="http://schemas.microsoft.com/office/drawing/2014/main" id="{5FC2306C-728A-4491-9B14-68E98A2FAD3F}"/>
              </a:ext>
            </a:extLst>
          </p:cNvPr>
          <p:cNvSpPr>
            <a:spLocks noGrp="1"/>
          </p:cNvSpPr>
          <p:nvPr>
            <p:ph type="body" sz="quarter" idx="3"/>
          </p:nvPr>
        </p:nvSpPr>
        <p:spPr>
          <a:xfrm>
            <a:off x="363317" y="3337758"/>
            <a:ext cx="1897159" cy="789924"/>
          </a:xfrm>
        </p:spPr>
        <p:txBody>
          <a:bodyPr>
            <a:normAutofit/>
          </a:bodyPr>
          <a:lstStyle/>
          <a:p>
            <a:r>
              <a:rPr lang="en-US" dirty="0"/>
              <a:t>STEP Services:</a:t>
            </a:r>
          </a:p>
        </p:txBody>
      </p:sp>
      <p:pic>
        <p:nvPicPr>
          <p:cNvPr id="5" name="Picture 4">
            <a:extLst>
              <a:ext uri="{FF2B5EF4-FFF2-40B4-BE49-F238E27FC236}">
                <a16:creationId xmlns:a16="http://schemas.microsoft.com/office/drawing/2014/main" id="{A6245101-8C7F-4560-9C7C-E3AE001F3459}"/>
              </a:ext>
            </a:extLst>
          </p:cNvPr>
          <p:cNvPicPr>
            <a:picLocks noChangeAspect="1"/>
          </p:cNvPicPr>
          <p:nvPr/>
        </p:nvPicPr>
        <p:blipFill rotWithShape="1">
          <a:blip r:embed="rId2">
            <a:extLst>
              <a:ext uri="{28A0092B-C50C-407E-A947-70E740481C1C}">
                <a14:useLocalDpi xmlns:a14="http://schemas.microsoft.com/office/drawing/2010/main" val="0"/>
              </a:ext>
            </a:extLst>
          </a:blip>
          <a:srcRect l="34248"/>
          <a:stretch/>
        </p:blipFill>
        <p:spPr>
          <a:xfrm>
            <a:off x="10372928" y="254498"/>
            <a:ext cx="1613169" cy="928826"/>
          </a:xfrm>
          <a:prstGeom prst="rect">
            <a:avLst/>
          </a:prstGeom>
        </p:spPr>
      </p:pic>
      <p:sp>
        <p:nvSpPr>
          <p:cNvPr id="14" name="TextBox 13">
            <a:extLst>
              <a:ext uri="{FF2B5EF4-FFF2-40B4-BE49-F238E27FC236}">
                <a16:creationId xmlns:a16="http://schemas.microsoft.com/office/drawing/2014/main" id="{9AF07336-D8F1-4628-9108-AF334C8D9B27}"/>
              </a:ext>
            </a:extLst>
          </p:cNvPr>
          <p:cNvSpPr txBox="1"/>
          <p:nvPr/>
        </p:nvSpPr>
        <p:spPr>
          <a:xfrm>
            <a:off x="2582136" y="1425591"/>
            <a:ext cx="9165020" cy="646331"/>
          </a:xfrm>
          <a:prstGeom prst="rect">
            <a:avLst/>
          </a:prstGeom>
          <a:noFill/>
          <a:ln>
            <a:solidFill>
              <a:srgbClr val="00A58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promote the integration of refugees, immigrants and the community at large into a self-sufficient, healthy and inclusive multi-ethnic society.</a:t>
            </a:r>
          </a:p>
        </p:txBody>
      </p:sp>
      <p:sp>
        <p:nvSpPr>
          <p:cNvPr id="15" name="TextBox 14">
            <a:extLst>
              <a:ext uri="{FF2B5EF4-FFF2-40B4-BE49-F238E27FC236}">
                <a16:creationId xmlns:a16="http://schemas.microsoft.com/office/drawing/2014/main" id="{9407B57E-C1F0-4637-8771-614EC7BDE9A0}"/>
              </a:ext>
            </a:extLst>
          </p:cNvPr>
          <p:cNvSpPr txBox="1"/>
          <p:nvPr/>
        </p:nvSpPr>
        <p:spPr>
          <a:xfrm>
            <a:off x="2582136" y="2183596"/>
            <a:ext cx="6380633" cy="2308324"/>
          </a:xfrm>
          <a:prstGeom prst="rect">
            <a:avLst/>
          </a:prstGeom>
          <a:noFill/>
          <a:ln>
            <a:solidFill>
              <a:srgbClr val="00A58B"/>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Job search and training services in a culturally appropriate and linguistically-diverse manner.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IRCO has multicultural staff making our services accessible to immigrant and refugee participants.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Dedicated scholarship fund through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WorkSource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Support service while in training or during job search process.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Co-enrolled in other programs in our workforce development department.</a:t>
            </a:r>
          </a:p>
        </p:txBody>
      </p:sp>
      <p:sp>
        <p:nvSpPr>
          <p:cNvPr id="16" name="TextBox 15">
            <a:extLst>
              <a:ext uri="{FF2B5EF4-FFF2-40B4-BE49-F238E27FC236}">
                <a16:creationId xmlns:a16="http://schemas.microsoft.com/office/drawing/2014/main" id="{F07858C0-1214-45FC-9ACB-B6548C71F853}"/>
              </a:ext>
            </a:extLst>
          </p:cNvPr>
          <p:cNvSpPr txBox="1"/>
          <p:nvPr/>
        </p:nvSpPr>
        <p:spPr>
          <a:xfrm>
            <a:off x="2582136" y="4491920"/>
            <a:ext cx="6380632" cy="2308324"/>
          </a:xfrm>
          <a:prstGeom prst="rect">
            <a:avLst/>
          </a:prstGeom>
          <a:noFill/>
          <a:ln>
            <a:solidFill>
              <a:srgbClr val="00A58B"/>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Weekly information session (Wednesday, 2:00pm-3:30pm)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Internal referral from other departments at IRCO.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dedicated career coach who works between three of IRCO’s sites (Asian Family Center, Africa House and IRCO’s main office) to do on site recruiting.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Periodic outreach at community events to reach out to wider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Word of mouth from previous participants.</a:t>
            </a:r>
          </a:p>
        </p:txBody>
      </p:sp>
      <p:sp>
        <p:nvSpPr>
          <p:cNvPr id="17" name="Text Placeholder 11">
            <a:extLst>
              <a:ext uri="{FF2B5EF4-FFF2-40B4-BE49-F238E27FC236}">
                <a16:creationId xmlns:a16="http://schemas.microsoft.com/office/drawing/2014/main" id="{8AA8F9DC-268D-4717-952C-D18A314E1EA2}"/>
              </a:ext>
            </a:extLst>
          </p:cNvPr>
          <p:cNvSpPr txBox="1">
            <a:spLocks/>
          </p:cNvSpPr>
          <p:nvPr/>
        </p:nvSpPr>
        <p:spPr>
          <a:xfrm>
            <a:off x="231709" y="4941316"/>
            <a:ext cx="2407664" cy="1161106"/>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How we recruit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SNAP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Participants:</a:t>
            </a:r>
          </a:p>
        </p:txBody>
      </p:sp>
      <p:sp>
        <p:nvSpPr>
          <p:cNvPr id="18" name="TextBox 17">
            <a:extLst>
              <a:ext uri="{FF2B5EF4-FFF2-40B4-BE49-F238E27FC236}">
                <a16:creationId xmlns:a16="http://schemas.microsoft.com/office/drawing/2014/main" id="{2FCFA68D-6CA1-4611-8E61-0C7A8588A21C}"/>
              </a:ext>
            </a:extLst>
          </p:cNvPr>
          <p:cNvSpPr txBox="1"/>
          <p:nvPr/>
        </p:nvSpPr>
        <p:spPr>
          <a:xfrm>
            <a:off x="9172100" y="2352457"/>
            <a:ext cx="2644346" cy="3139321"/>
          </a:xfrm>
          <a:prstGeom prst="rect">
            <a:avLst/>
          </a:prstGeom>
          <a:solidFill>
            <a:schemeClr val="accent4">
              <a:lumMod val="60000"/>
              <a:lumOff val="40000"/>
            </a:schemeClr>
          </a:solidFill>
          <a:ln>
            <a:solidFill>
              <a:srgbClr val="FFC000"/>
            </a:solidFill>
          </a:ln>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latin typeface="Calibri" panose="020F0502020204030204"/>
                <a:ea typeface="+mn-ea"/>
                <a:cs typeface="+mn-cs"/>
              </a:rPr>
              <a:t>Since forming over 43 years ago, IRCO’s core has been culturally specific empowerment through employment placement, but our services today extend far beyond to provide wrap-around services meeting the needs of our communities.</a:t>
            </a:r>
            <a:endParaRPr kumimoji="0" lang="en-US" sz="1800" b="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1708" y="-134328"/>
            <a:ext cx="2028768" cy="2028768"/>
          </a:xfrm>
          <a:prstGeom prst="rect">
            <a:avLst/>
          </a:prstGeom>
        </p:spPr>
      </p:pic>
    </p:spTree>
    <p:extLst>
      <p:ext uri="{BB962C8B-B14F-4D97-AF65-F5344CB8AC3E}">
        <p14:creationId xmlns:p14="http://schemas.microsoft.com/office/powerpoint/2010/main" val="4000992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D6CDEDC-8BEF-4559-A10E-B32CE1BC9619}"/>
              </a:ext>
            </a:extLst>
          </p:cNvPr>
          <p:cNvSpPr>
            <a:spLocks noGrp="1"/>
          </p:cNvSpPr>
          <p:nvPr>
            <p:ph type="title"/>
          </p:nvPr>
        </p:nvSpPr>
        <p:spPr>
          <a:xfrm>
            <a:off x="839788" y="365126"/>
            <a:ext cx="10515600" cy="1025930"/>
          </a:xfrm>
        </p:spPr>
        <p:txBody>
          <a:bodyPr>
            <a:normAutofit/>
          </a:bodyPr>
          <a:lstStyle/>
          <a:p>
            <a:pPr algn="ctr"/>
            <a:r>
              <a:rPr lang="en-US" sz="4000" b="1" dirty="0"/>
              <a:t>Metropolitan Family Services</a:t>
            </a:r>
          </a:p>
        </p:txBody>
      </p:sp>
      <p:sp>
        <p:nvSpPr>
          <p:cNvPr id="11" name="Text Placeholder 10">
            <a:extLst>
              <a:ext uri="{FF2B5EF4-FFF2-40B4-BE49-F238E27FC236}">
                <a16:creationId xmlns:a16="http://schemas.microsoft.com/office/drawing/2014/main" id="{2362F6FF-23A2-4B8B-9CAC-B3A517FC8F7E}"/>
              </a:ext>
            </a:extLst>
          </p:cNvPr>
          <p:cNvSpPr>
            <a:spLocks noGrp="1"/>
          </p:cNvSpPr>
          <p:nvPr>
            <p:ph type="body" idx="1"/>
          </p:nvPr>
        </p:nvSpPr>
        <p:spPr>
          <a:xfrm>
            <a:off x="358727" y="1693690"/>
            <a:ext cx="1615089" cy="789924"/>
          </a:xfrm>
        </p:spPr>
        <p:txBody>
          <a:bodyPr>
            <a:normAutofit/>
          </a:bodyPr>
          <a:lstStyle/>
          <a:p>
            <a:r>
              <a:rPr lang="en-US" dirty="0"/>
              <a:t>Agency Mission:</a:t>
            </a:r>
            <a:r>
              <a:rPr lang="en-US" b="0" dirty="0"/>
              <a:t> </a:t>
            </a:r>
            <a:endParaRPr lang="en-US" dirty="0"/>
          </a:p>
        </p:txBody>
      </p:sp>
      <p:sp>
        <p:nvSpPr>
          <p:cNvPr id="12" name="Text Placeholder 11">
            <a:extLst>
              <a:ext uri="{FF2B5EF4-FFF2-40B4-BE49-F238E27FC236}">
                <a16:creationId xmlns:a16="http://schemas.microsoft.com/office/drawing/2014/main" id="{5FC2306C-728A-4491-9B14-68E98A2FAD3F}"/>
              </a:ext>
            </a:extLst>
          </p:cNvPr>
          <p:cNvSpPr>
            <a:spLocks noGrp="1"/>
          </p:cNvSpPr>
          <p:nvPr>
            <p:ph type="body" sz="quarter" idx="3"/>
          </p:nvPr>
        </p:nvSpPr>
        <p:spPr>
          <a:xfrm>
            <a:off x="363317" y="3337758"/>
            <a:ext cx="1897159" cy="789924"/>
          </a:xfrm>
        </p:spPr>
        <p:txBody>
          <a:bodyPr>
            <a:normAutofit/>
          </a:bodyPr>
          <a:lstStyle/>
          <a:p>
            <a:r>
              <a:rPr lang="en-US" dirty="0"/>
              <a:t>STEP Services:</a:t>
            </a:r>
          </a:p>
        </p:txBody>
      </p:sp>
      <p:pic>
        <p:nvPicPr>
          <p:cNvPr id="5" name="Picture 4">
            <a:extLst>
              <a:ext uri="{FF2B5EF4-FFF2-40B4-BE49-F238E27FC236}">
                <a16:creationId xmlns:a16="http://schemas.microsoft.com/office/drawing/2014/main" id="{A6245101-8C7F-4560-9C7C-E3AE001F3459}"/>
              </a:ext>
            </a:extLst>
          </p:cNvPr>
          <p:cNvPicPr>
            <a:picLocks noChangeAspect="1"/>
          </p:cNvPicPr>
          <p:nvPr/>
        </p:nvPicPr>
        <p:blipFill rotWithShape="1">
          <a:blip r:embed="rId2">
            <a:extLst>
              <a:ext uri="{28A0092B-C50C-407E-A947-70E740481C1C}">
                <a14:useLocalDpi xmlns:a14="http://schemas.microsoft.com/office/drawing/2010/main" val="0"/>
              </a:ext>
            </a:extLst>
          </a:blip>
          <a:srcRect l="34248"/>
          <a:stretch/>
        </p:blipFill>
        <p:spPr>
          <a:xfrm>
            <a:off x="10372928" y="254498"/>
            <a:ext cx="1613169" cy="928826"/>
          </a:xfrm>
          <a:prstGeom prst="rect">
            <a:avLst/>
          </a:prstGeom>
        </p:spPr>
      </p:pic>
      <p:sp>
        <p:nvSpPr>
          <p:cNvPr id="14" name="TextBox 13">
            <a:extLst>
              <a:ext uri="{FF2B5EF4-FFF2-40B4-BE49-F238E27FC236}">
                <a16:creationId xmlns:a16="http://schemas.microsoft.com/office/drawing/2014/main" id="{9AF07336-D8F1-4628-9108-AF334C8D9B27}"/>
              </a:ext>
            </a:extLst>
          </p:cNvPr>
          <p:cNvSpPr txBox="1"/>
          <p:nvPr/>
        </p:nvSpPr>
        <p:spPr>
          <a:xfrm>
            <a:off x="2582137" y="1790194"/>
            <a:ext cx="9165020" cy="1477328"/>
          </a:xfrm>
          <a:prstGeom prst="rect">
            <a:avLst/>
          </a:prstGeom>
          <a:noFill/>
          <a:ln>
            <a:solidFill>
              <a:srgbClr val="00A58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Metropolitan Family Service helps people move beyond the limitation of poverty, inequity and social isolation.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serve clients at all ages of the lifespan. From kindergarten readiness, to in-school programs with all age levels, to adult economic empowerment services and to supporting older adults to stay connected to their community. </a:t>
            </a:r>
          </a:p>
        </p:txBody>
      </p:sp>
      <p:sp>
        <p:nvSpPr>
          <p:cNvPr id="15" name="TextBox 14">
            <a:extLst>
              <a:ext uri="{FF2B5EF4-FFF2-40B4-BE49-F238E27FC236}">
                <a16:creationId xmlns:a16="http://schemas.microsoft.com/office/drawing/2014/main" id="{9407B57E-C1F0-4637-8771-614EC7BDE9A0}"/>
              </a:ext>
            </a:extLst>
          </p:cNvPr>
          <p:cNvSpPr txBox="1"/>
          <p:nvPr/>
        </p:nvSpPr>
        <p:spPr>
          <a:xfrm>
            <a:off x="2582136" y="3391498"/>
            <a:ext cx="6380633" cy="1477328"/>
          </a:xfrm>
          <a:prstGeom prst="rect">
            <a:avLst/>
          </a:prstGeom>
          <a:noFill/>
          <a:ln>
            <a:solidFill>
              <a:srgbClr val="00A58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Women’s Economic Empowerment Program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career planning and mapping, resume review, interview coaching, connection to training or education opportunities, support with transition to work, connection to our Ways to Work program, and financial capabilities services. </a:t>
            </a:r>
          </a:p>
        </p:txBody>
      </p:sp>
      <p:sp>
        <p:nvSpPr>
          <p:cNvPr id="16" name="TextBox 15">
            <a:extLst>
              <a:ext uri="{FF2B5EF4-FFF2-40B4-BE49-F238E27FC236}">
                <a16:creationId xmlns:a16="http://schemas.microsoft.com/office/drawing/2014/main" id="{F07858C0-1214-45FC-9ACB-B6548C71F853}"/>
              </a:ext>
            </a:extLst>
          </p:cNvPr>
          <p:cNvSpPr txBox="1"/>
          <p:nvPr/>
        </p:nvSpPr>
        <p:spPr>
          <a:xfrm>
            <a:off x="2582137" y="4992802"/>
            <a:ext cx="6380632" cy="1200329"/>
          </a:xfrm>
          <a:prstGeom prst="rect">
            <a:avLst/>
          </a:prstGeom>
          <a:noFill/>
          <a:ln>
            <a:solidFill>
              <a:srgbClr val="00A58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Historically we have only accepted referrals from our internal programs at MFS. However, we have found it difficult to find clients who meet SNAP 50/50 criteria so may accept outside referrals for clients who meet this criteria. </a:t>
            </a:r>
          </a:p>
        </p:txBody>
      </p:sp>
      <p:sp>
        <p:nvSpPr>
          <p:cNvPr id="17" name="Text Placeholder 11">
            <a:extLst>
              <a:ext uri="{FF2B5EF4-FFF2-40B4-BE49-F238E27FC236}">
                <a16:creationId xmlns:a16="http://schemas.microsoft.com/office/drawing/2014/main" id="{8AA8F9DC-268D-4717-952C-D18A314E1EA2}"/>
              </a:ext>
            </a:extLst>
          </p:cNvPr>
          <p:cNvSpPr txBox="1">
            <a:spLocks/>
          </p:cNvSpPr>
          <p:nvPr/>
        </p:nvSpPr>
        <p:spPr>
          <a:xfrm>
            <a:off x="358727" y="4941316"/>
            <a:ext cx="2280645" cy="1161106"/>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How we recruit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SNAP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Participants:</a:t>
            </a:r>
          </a:p>
        </p:txBody>
      </p:sp>
      <p:sp>
        <p:nvSpPr>
          <p:cNvPr id="18" name="TextBox 17">
            <a:extLst>
              <a:ext uri="{FF2B5EF4-FFF2-40B4-BE49-F238E27FC236}">
                <a16:creationId xmlns:a16="http://schemas.microsoft.com/office/drawing/2014/main" id="{2FCFA68D-6CA1-4611-8E61-0C7A8588A21C}"/>
              </a:ext>
            </a:extLst>
          </p:cNvPr>
          <p:cNvSpPr txBox="1"/>
          <p:nvPr/>
        </p:nvSpPr>
        <p:spPr>
          <a:xfrm>
            <a:off x="9135763" y="3391082"/>
            <a:ext cx="2644346" cy="2308324"/>
          </a:xfrm>
          <a:prstGeom prst="rect">
            <a:avLst/>
          </a:prstGeom>
          <a:solidFill>
            <a:schemeClr val="accent4">
              <a:lumMod val="60000"/>
              <a:lumOff val="40000"/>
            </a:schemeClr>
          </a:solidFill>
          <a:ln>
            <a:solidFill>
              <a:srgbClr val="FFC000"/>
            </a:solid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provide a range of Economic Empowerment services such as: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Financial coaching</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Ways to Work</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Free tax prep</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IDA &amp; more </a:t>
            </a:r>
          </a:p>
        </p:txBody>
      </p:sp>
      <p:pic>
        <p:nvPicPr>
          <p:cNvPr id="4" name="Picture 3">
            <a:extLst>
              <a:ext uri="{FF2B5EF4-FFF2-40B4-BE49-F238E27FC236}">
                <a16:creationId xmlns:a16="http://schemas.microsoft.com/office/drawing/2014/main" id="{5EB74EB0-F778-4E53-846A-2EEBE194BE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414" y="204838"/>
            <a:ext cx="1997598" cy="1101479"/>
          </a:xfrm>
          <a:prstGeom prst="rect">
            <a:avLst/>
          </a:prstGeom>
        </p:spPr>
      </p:pic>
    </p:spTree>
    <p:extLst>
      <p:ext uri="{BB962C8B-B14F-4D97-AF65-F5344CB8AC3E}">
        <p14:creationId xmlns:p14="http://schemas.microsoft.com/office/powerpoint/2010/main" val="3456371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362F6FF-23A2-4B8B-9CAC-B3A517FC8F7E}"/>
              </a:ext>
            </a:extLst>
          </p:cNvPr>
          <p:cNvSpPr>
            <a:spLocks noGrp="1"/>
          </p:cNvSpPr>
          <p:nvPr>
            <p:ph type="body" idx="1"/>
          </p:nvPr>
        </p:nvSpPr>
        <p:spPr>
          <a:xfrm>
            <a:off x="358727" y="1693690"/>
            <a:ext cx="1615089" cy="789924"/>
          </a:xfrm>
        </p:spPr>
        <p:txBody>
          <a:bodyPr>
            <a:normAutofit/>
          </a:bodyPr>
          <a:lstStyle/>
          <a:p>
            <a:r>
              <a:rPr lang="en-US" dirty="0"/>
              <a:t>Agency Mission:</a:t>
            </a:r>
            <a:r>
              <a:rPr lang="en-US" b="0" dirty="0"/>
              <a:t> </a:t>
            </a:r>
            <a:endParaRPr lang="en-US" dirty="0"/>
          </a:p>
        </p:txBody>
      </p:sp>
      <p:sp>
        <p:nvSpPr>
          <p:cNvPr id="12" name="Text Placeholder 11">
            <a:extLst>
              <a:ext uri="{FF2B5EF4-FFF2-40B4-BE49-F238E27FC236}">
                <a16:creationId xmlns:a16="http://schemas.microsoft.com/office/drawing/2014/main" id="{5FC2306C-728A-4491-9B14-68E98A2FAD3F}"/>
              </a:ext>
            </a:extLst>
          </p:cNvPr>
          <p:cNvSpPr>
            <a:spLocks noGrp="1"/>
          </p:cNvSpPr>
          <p:nvPr>
            <p:ph type="body" sz="quarter" idx="3"/>
          </p:nvPr>
        </p:nvSpPr>
        <p:spPr>
          <a:xfrm>
            <a:off x="363317" y="3337758"/>
            <a:ext cx="1897159" cy="789924"/>
          </a:xfrm>
        </p:spPr>
        <p:txBody>
          <a:bodyPr>
            <a:normAutofit/>
          </a:bodyPr>
          <a:lstStyle/>
          <a:p>
            <a:r>
              <a:rPr lang="en-US" dirty="0"/>
              <a:t>STEP Services:</a:t>
            </a:r>
          </a:p>
        </p:txBody>
      </p:sp>
      <p:pic>
        <p:nvPicPr>
          <p:cNvPr id="5" name="Picture 4">
            <a:extLst>
              <a:ext uri="{FF2B5EF4-FFF2-40B4-BE49-F238E27FC236}">
                <a16:creationId xmlns:a16="http://schemas.microsoft.com/office/drawing/2014/main" id="{A6245101-8C7F-4560-9C7C-E3AE001F3459}"/>
              </a:ext>
            </a:extLst>
          </p:cNvPr>
          <p:cNvPicPr>
            <a:picLocks noChangeAspect="1"/>
          </p:cNvPicPr>
          <p:nvPr/>
        </p:nvPicPr>
        <p:blipFill rotWithShape="1">
          <a:blip r:embed="rId2">
            <a:extLst>
              <a:ext uri="{28A0092B-C50C-407E-A947-70E740481C1C}">
                <a14:useLocalDpi xmlns:a14="http://schemas.microsoft.com/office/drawing/2010/main" val="0"/>
              </a:ext>
            </a:extLst>
          </a:blip>
          <a:srcRect l="34248"/>
          <a:stretch/>
        </p:blipFill>
        <p:spPr>
          <a:xfrm>
            <a:off x="10372928" y="254498"/>
            <a:ext cx="1613169" cy="928826"/>
          </a:xfrm>
          <a:prstGeom prst="rect">
            <a:avLst/>
          </a:prstGeom>
        </p:spPr>
      </p:pic>
      <p:sp>
        <p:nvSpPr>
          <p:cNvPr id="14" name="TextBox 13">
            <a:extLst>
              <a:ext uri="{FF2B5EF4-FFF2-40B4-BE49-F238E27FC236}">
                <a16:creationId xmlns:a16="http://schemas.microsoft.com/office/drawing/2014/main" id="{9AF07336-D8F1-4628-9108-AF334C8D9B27}"/>
              </a:ext>
            </a:extLst>
          </p:cNvPr>
          <p:cNvSpPr txBox="1"/>
          <p:nvPr/>
        </p:nvSpPr>
        <p:spPr>
          <a:xfrm>
            <a:off x="2582137" y="1790194"/>
            <a:ext cx="9165020" cy="923330"/>
          </a:xfrm>
          <a:prstGeom prst="rect">
            <a:avLst/>
          </a:prstGeom>
          <a:noFill/>
          <a:ln>
            <a:solidFill>
              <a:srgbClr val="00A58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Oregon Tradeswomen helps to transform lives by building community and economic independence through empowerment, training, career education, advocacy and leadership development in the skilled trades. </a:t>
            </a:r>
          </a:p>
        </p:txBody>
      </p:sp>
      <p:sp>
        <p:nvSpPr>
          <p:cNvPr id="15" name="TextBox 14">
            <a:extLst>
              <a:ext uri="{FF2B5EF4-FFF2-40B4-BE49-F238E27FC236}">
                <a16:creationId xmlns:a16="http://schemas.microsoft.com/office/drawing/2014/main" id="{9407B57E-C1F0-4637-8771-614EC7BDE9A0}"/>
              </a:ext>
            </a:extLst>
          </p:cNvPr>
          <p:cNvSpPr txBox="1"/>
          <p:nvPr/>
        </p:nvSpPr>
        <p:spPr>
          <a:xfrm>
            <a:off x="2582136" y="3391498"/>
            <a:ext cx="6380633" cy="923330"/>
          </a:xfrm>
          <a:prstGeom prst="rect">
            <a:avLst/>
          </a:prstGeom>
          <a:noFill/>
          <a:ln>
            <a:solidFill>
              <a:srgbClr val="00A58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Free, 8-week pre-apprenticeship program for women, trans and non-binary people who are looking for entry level careers or apprenticeship in the skilled construction trades.</a:t>
            </a:r>
          </a:p>
        </p:txBody>
      </p:sp>
      <p:sp>
        <p:nvSpPr>
          <p:cNvPr id="16" name="TextBox 15">
            <a:extLst>
              <a:ext uri="{FF2B5EF4-FFF2-40B4-BE49-F238E27FC236}">
                <a16:creationId xmlns:a16="http://schemas.microsoft.com/office/drawing/2014/main" id="{F07858C0-1214-45FC-9ACB-B6548C71F853}"/>
              </a:ext>
            </a:extLst>
          </p:cNvPr>
          <p:cNvSpPr txBox="1"/>
          <p:nvPr/>
        </p:nvSpPr>
        <p:spPr>
          <a:xfrm>
            <a:off x="2582137" y="4992802"/>
            <a:ext cx="6380632" cy="1200329"/>
          </a:xfrm>
          <a:prstGeom prst="rect">
            <a:avLst/>
          </a:prstGeom>
          <a:noFill/>
          <a:ln>
            <a:solidFill>
              <a:srgbClr val="00A58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are working on better targeting SNAP recipients for our training program. Currently, we recruit from the broader community and have many people that are SNAP eligible that we assist in getting signed up for benefits. </a:t>
            </a:r>
          </a:p>
        </p:txBody>
      </p:sp>
      <p:sp>
        <p:nvSpPr>
          <p:cNvPr id="17" name="Text Placeholder 11">
            <a:extLst>
              <a:ext uri="{FF2B5EF4-FFF2-40B4-BE49-F238E27FC236}">
                <a16:creationId xmlns:a16="http://schemas.microsoft.com/office/drawing/2014/main" id="{8AA8F9DC-268D-4717-952C-D18A314E1EA2}"/>
              </a:ext>
            </a:extLst>
          </p:cNvPr>
          <p:cNvSpPr txBox="1">
            <a:spLocks/>
          </p:cNvSpPr>
          <p:nvPr/>
        </p:nvSpPr>
        <p:spPr>
          <a:xfrm>
            <a:off x="358727" y="4941316"/>
            <a:ext cx="2280645" cy="1161106"/>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How we recruit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SNAP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Participants:</a:t>
            </a:r>
          </a:p>
        </p:txBody>
      </p:sp>
      <p:sp>
        <p:nvSpPr>
          <p:cNvPr id="19" name="TextBox 18">
            <a:extLst>
              <a:ext uri="{FF2B5EF4-FFF2-40B4-BE49-F238E27FC236}">
                <a16:creationId xmlns:a16="http://schemas.microsoft.com/office/drawing/2014/main" id="{BB945B1B-4F4B-4F8F-9B49-E5D2AF0A4C99}"/>
              </a:ext>
            </a:extLst>
          </p:cNvPr>
          <p:cNvSpPr txBox="1"/>
          <p:nvPr/>
        </p:nvSpPr>
        <p:spPr>
          <a:xfrm>
            <a:off x="9354229" y="3391498"/>
            <a:ext cx="2578442" cy="2554545"/>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Next training opportunity is Spring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First step in applying for our Spring 2020 class is to attend an information session.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Info sessions open for registration on Dec. 6, 2019</a:t>
            </a:r>
          </a:p>
        </p:txBody>
      </p:sp>
      <p:pic>
        <p:nvPicPr>
          <p:cNvPr id="7" name="Picture 6" descr="A picture containing clipart&#10;&#10;Description automatically generated">
            <a:extLst>
              <a:ext uri="{FF2B5EF4-FFF2-40B4-BE49-F238E27FC236}">
                <a16:creationId xmlns:a16="http://schemas.microsoft.com/office/drawing/2014/main" id="{4B0CEE34-30BB-4860-B25F-1B424A828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644" y="175878"/>
            <a:ext cx="5048250" cy="904875"/>
          </a:xfrm>
          <a:prstGeom prst="rect">
            <a:avLst/>
          </a:prstGeom>
        </p:spPr>
      </p:pic>
    </p:spTree>
    <p:extLst>
      <p:ext uri="{BB962C8B-B14F-4D97-AF65-F5344CB8AC3E}">
        <p14:creationId xmlns:p14="http://schemas.microsoft.com/office/powerpoint/2010/main" val="1169589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D6CDEDC-8BEF-4559-A10E-B32CE1BC9619}"/>
              </a:ext>
            </a:extLst>
          </p:cNvPr>
          <p:cNvSpPr>
            <a:spLocks noGrp="1"/>
          </p:cNvSpPr>
          <p:nvPr>
            <p:ph type="title"/>
          </p:nvPr>
        </p:nvSpPr>
        <p:spPr>
          <a:xfrm>
            <a:off x="839788" y="365126"/>
            <a:ext cx="10515600" cy="1025930"/>
          </a:xfrm>
        </p:spPr>
        <p:txBody>
          <a:bodyPr>
            <a:normAutofit fontScale="90000"/>
          </a:bodyPr>
          <a:lstStyle/>
          <a:p>
            <a:pPr algn="ctr"/>
            <a:r>
              <a:rPr lang="en-US" sz="3600" b="1" dirty="0"/>
              <a:t>Portland Opportunity </a:t>
            </a:r>
            <a:br>
              <a:rPr lang="en-US" sz="3600" b="1" dirty="0"/>
            </a:br>
            <a:r>
              <a:rPr lang="en-US" sz="3600" b="1" dirty="0"/>
              <a:t>and Industrial Center</a:t>
            </a:r>
          </a:p>
        </p:txBody>
      </p:sp>
      <p:sp>
        <p:nvSpPr>
          <p:cNvPr id="11" name="Text Placeholder 10">
            <a:extLst>
              <a:ext uri="{FF2B5EF4-FFF2-40B4-BE49-F238E27FC236}">
                <a16:creationId xmlns:a16="http://schemas.microsoft.com/office/drawing/2014/main" id="{2362F6FF-23A2-4B8B-9CAC-B3A517FC8F7E}"/>
              </a:ext>
            </a:extLst>
          </p:cNvPr>
          <p:cNvSpPr>
            <a:spLocks noGrp="1"/>
          </p:cNvSpPr>
          <p:nvPr>
            <p:ph type="body" idx="1"/>
          </p:nvPr>
        </p:nvSpPr>
        <p:spPr>
          <a:xfrm>
            <a:off x="394425" y="1515400"/>
            <a:ext cx="1615089" cy="789924"/>
          </a:xfrm>
        </p:spPr>
        <p:txBody>
          <a:bodyPr>
            <a:normAutofit/>
          </a:bodyPr>
          <a:lstStyle/>
          <a:p>
            <a:r>
              <a:rPr lang="en-US" dirty="0"/>
              <a:t>Agency Mission:</a:t>
            </a:r>
            <a:r>
              <a:rPr lang="en-US" b="0" dirty="0"/>
              <a:t> </a:t>
            </a:r>
            <a:endParaRPr lang="en-US" dirty="0"/>
          </a:p>
        </p:txBody>
      </p:sp>
      <p:sp>
        <p:nvSpPr>
          <p:cNvPr id="12" name="Text Placeholder 11">
            <a:extLst>
              <a:ext uri="{FF2B5EF4-FFF2-40B4-BE49-F238E27FC236}">
                <a16:creationId xmlns:a16="http://schemas.microsoft.com/office/drawing/2014/main" id="{5FC2306C-728A-4491-9B14-68E98A2FAD3F}"/>
              </a:ext>
            </a:extLst>
          </p:cNvPr>
          <p:cNvSpPr>
            <a:spLocks noGrp="1"/>
          </p:cNvSpPr>
          <p:nvPr>
            <p:ph type="body" sz="quarter" idx="3"/>
          </p:nvPr>
        </p:nvSpPr>
        <p:spPr>
          <a:xfrm>
            <a:off x="363317" y="3078681"/>
            <a:ext cx="1897159" cy="789924"/>
          </a:xfrm>
        </p:spPr>
        <p:txBody>
          <a:bodyPr>
            <a:normAutofit/>
          </a:bodyPr>
          <a:lstStyle/>
          <a:p>
            <a:r>
              <a:rPr lang="en-US" dirty="0"/>
              <a:t>STEP Services:</a:t>
            </a:r>
          </a:p>
        </p:txBody>
      </p:sp>
      <p:pic>
        <p:nvPicPr>
          <p:cNvPr id="5" name="Picture 4">
            <a:extLst>
              <a:ext uri="{FF2B5EF4-FFF2-40B4-BE49-F238E27FC236}">
                <a16:creationId xmlns:a16="http://schemas.microsoft.com/office/drawing/2014/main" id="{A6245101-8C7F-4560-9C7C-E3AE001F3459}"/>
              </a:ext>
            </a:extLst>
          </p:cNvPr>
          <p:cNvPicPr>
            <a:picLocks noChangeAspect="1"/>
          </p:cNvPicPr>
          <p:nvPr/>
        </p:nvPicPr>
        <p:blipFill rotWithShape="1">
          <a:blip r:embed="rId2">
            <a:extLst>
              <a:ext uri="{28A0092B-C50C-407E-A947-70E740481C1C}">
                <a14:useLocalDpi xmlns:a14="http://schemas.microsoft.com/office/drawing/2010/main" val="0"/>
              </a:ext>
            </a:extLst>
          </a:blip>
          <a:srcRect l="34248"/>
          <a:stretch/>
        </p:blipFill>
        <p:spPr>
          <a:xfrm>
            <a:off x="10372928" y="254498"/>
            <a:ext cx="1613169" cy="928826"/>
          </a:xfrm>
          <a:prstGeom prst="rect">
            <a:avLst/>
          </a:prstGeom>
        </p:spPr>
      </p:pic>
      <p:sp>
        <p:nvSpPr>
          <p:cNvPr id="14" name="TextBox 13">
            <a:extLst>
              <a:ext uri="{FF2B5EF4-FFF2-40B4-BE49-F238E27FC236}">
                <a16:creationId xmlns:a16="http://schemas.microsoft.com/office/drawing/2014/main" id="{9AF07336-D8F1-4628-9108-AF334C8D9B27}"/>
              </a:ext>
            </a:extLst>
          </p:cNvPr>
          <p:cNvSpPr txBox="1"/>
          <p:nvPr/>
        </p:nvSpPr>
        <p:spPr>
          <a:xfrm>
            <a:off x="2511949" y="1426972"/>
            <a:ext cx="9165020" cy="1200329"/>
          </a:xfrm>
          <a:prstGeom prst="rect">
            <a:avLst/>
          </a:prstGeom>
          <a:noFill/>
          <a:ln>
            <a:solidFill>
              <a:srgbClr val="00A58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Portland Opportunities Industrialization Center and Rosemary Anderson High School are committed to the future success of at-risk youth through the age of 25 and into adulthood, providing the highest quality services in education , mentoring, family outreach, employment training and placement.</a:t>
            </a:r>
          </a:p>
        </p:txBody>
      </p:sp>
      <p:sp>
        <p:nvSpPr>
          <p:cNvPr id="15" name="TextBox 14">
            <a:extLst>
              <a:ext uri="{FF2B5EF4-FFF2-40B4-BE49-F238E27FC236}">
                <a16:creationId xmlns:a16="http://schemas.microsoft.com/office/drawing/2014/main" id="{9407B57E-C1F0-4637-8771-614EC7BDE9A0}"/>
              </a:ext>
            </a:extLst>
          </p:cNvPr>
          <p:cNvSpPr txBox="1"/>
          <p:nvPr/>
        </p:nvSpPr>
        <p:spPr>
          <a:xfrm>
            <a:off x="2605774" y="3065670"/>
            <a:ext cx="6380633" cy="1477328"/>
          </a:xfrm>
          <a:prstGeom prst="rect">
            <a:avLst/>
          </a:prstGeom>
          <a:noFill/>
          <a:ln>
            <a:solidFill>
              <a:srgbClr val="00A58B"/>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Career Boost - POIC Pre-Apprenticeship Program</a:t>
            </a:r>
          </a:p>
          <a:p>
            <a:pPr marR="0" lvl="0" algn="l" defTabSz="9144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-priority population: 17-24 years old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Career Boost - POIC - A Home For Everyone – EOP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Career Boost – POIC NextGen (youth)</a:t>
            </a:r>
          </a:p>
          <a:p>
            <a:pPr marR="0" lvl="0" algn="l" defTabSz="9144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-17-24 years old with barriers to employment</a:t>
            </a:r>
          </a:p>
        </p:txBody>
      </p:sp>
      <p:sp>
        <p:nvSpPr>
          <p:cNvPr id="16" name="TextBox 15">
            <a:extLst>
              <a:ext uri="{FF2B5EF4-FFF2-40B4-BE49-F238E27FC236}">
                <a16:creationId xmlns:a16="http://schemas.microsoft.com/office/drawing/2014/main" id="{F07858C0-1214-45FC-9ACB-B6548C71F853}"/>
              </a:ext>
            </a:extLst>
          </p:cNvPr>
          <p:cNvSpPr txBox="1"/>
          <p:nvPr/>
        </p:nvSpPr>
        <p:spPr>
          <a:xfrm>
            <a:off x="2605774" y="4827326"/>
            <a:ext cx="6380632" cy="1754326"/>
          </a:xfrm>
          <a:prstGeom prst="rect">
            <a:avLst/>
          </a:prstGeom>
          <a:noFill/>
          <a:ln>
            <a:solidFill>
              <a:srgbClr val="00A58B"/>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Outreach to our liaison at WSPM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Many participants are SNAP eligible, but need help with navigation through the SNAP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Referrals from community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 Placeholder 11">
            <a:extLst>
              <a:ext uri="{FF2B5EF4-FFF2-40B4-BE49-F238E27FC236}">
                <a16:creationId xmlns:a16="http://schemas.microsoft.com/office/drawing/2014/main" id="{8AA8F9DC-268D-4717-952C-D18A314E1EA2}"/>
              </a:ext>
            </a:extLst>
          </p:cNvPr>
          <p:cNvSpPr txBox="1">
            <a:spLocks/>
          </p:cNvSpPr>
          <p:nvPr/>
        </p:nvSpPr>
        <p:spPr>
          <a:xfrm>
            <a:off x="401146" y="4681883"/>
            <a:ext cx="2280645" cy="1161106"/>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How we recruit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SNAP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Participants:</a:t>
            </a:r>
          </a:p>
        </p:txBody>
      </p:sp>
      <p:sp>
        <p:nvSpPr>
          <p:cNvPr id="18" name="TextBox 17">
            <a:extLst>
              <a:ext uri="{FF2B5EF4-FFF2-40B4-BE49-F238E27FC236}">
                <a16:creationId xmlns:a16="http://schemas.microsoft.com/office/drawing/2014/main" id="{2FCFA68D-6CA1-4611-8E61-0C7A8588A21C}"/>
              </a:ext>
            </a:extLst>
          </p:cNvPr>
          <p:cNvSpPr txBox="1"/>
          <p:nvPr/>
        </p:nvSpPr>
        <p:spPr>
          <a:xfrm>
            <a:off x="9298753" y="2795893"/>
            <a:ext cx="2644346" cy="3323987"/>
          </a:xfrm>
          <a:prstGeom prst="rect">
            <a:avLst/>
          </a:prstGeom>
          <a:solidFill>
            <a:schemeClr val="accent4">
              <a:lumMod val="60000"/>
              <a:lumOff val="40000"/>
            </a:schemeClr>
          </a:solidFill>
          <a:ln>
            <a:solidFill>
              <a:srgbClr val="FFC000"/>
            </a:solid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POIC has been in the Portland community for over 50 years supporting individuals with employment and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We believe all people have value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We believe all people can grow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We believe all people can contribute and build thriving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E4A1C06-E15C-41DA-A992-A621C1BCE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27" y="180441"/>
            <a:ext cx="1182742" cy="1150274"/>
          </a:xfrm>
          <a:prstGeom prst="rect">
            <a:avLst/>
          </a:prstGeom>
        </p:spPr>
      </p:pic>
    </p:spTree>
    <p:extLst>
      <p:ext uri="{BB962C8B-B14F-4D97-AF65-F5344CB8AC3E}">
        <p14:creationId xmlns:p14="http://schemas.microsoft.com/office/powerpoint/2010/main" val="3945627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362F6FF-23A2-4B8B-9CAC-B3A517FC8F7E}"/>
              </a:ext>
            </a:extLst>
          </p:cNvPr>
          <p:cNvSpPr>
            <a:spLocks noGrp="1"/>
          </p:cNvSpPr>
          <p:nvPr>
            <p:ph type="body" idx="1"/>
          </p:nvPr>
        </p:nvSpPr>
        <p:spPr>
          <a:xfrm>
            <a:off x="358727" y="2079584"/>
            <a:ext cx="1615089" cy="789924"/>
          </a:xfrm>
        </p:spPr>
        <p:txBody>
          <a:bodyPr>
            <a:normAutofit/>
          </a:bodyPr>
          <a:lstStyle/>
          <a:p>
            <a:r>
              <a:rPr lang="en-US" dirty="0"/>
              <a:t>Agency Mission:</a:t>
            </a:r>
            <a:r>
              <a:rPr lang="en-US" b="0" dirty="0"/>
              <a:t> </a:t>
            </a:r>
            <a:endParaRPr lang="en-US" dirty="0"/>
          </a:p>
        </p:txBody>
      </p:sp>
      <p:sp>
        <p:nvSpPr>
          <p:cNvPr id="12" name="Text Placeholder 11">
            <a:extLst>
              <a:ext uri="{FF2B5EF4-FFF2-40B4-BE49-F238E27FC236}">
                <a16:creationId xmlns:a16="http://schemas.microsoft.com/office/drawing/2014/main" id="{5FC2306C-728A-4491-9B14-68E98A2FAD3F}"/>
              </a:ext>
            </a:extLst>
          </p:cNvPr>
          <p:cNvSpPr>
            <a:spLocks noGrp="1"/>
          </p:cNvSpPr>
          <p:nvPr>
            <p:ph type="body" sz="quarter" idx="3"/>
          </p:nvPr>
        </p:nvSpPr>
        <p:spPr>
          <a:xfrm>
            <a:off x="363317" y="3169978"/>
            <a:ext cx="1897159" cy="789924"/>
          </a:xfrm>
        </p:spPr>
        <p:txBody>
          <a:bodyPr>
            <a:normAutofit/>
          </a:bodyPr>
          <a:lstStyle/>
          <a:p>
            <a:r>
              <a:rPr lang="en-US" dirty="0"/>
              <a:t>STEP Services:</a:t>
            </a:r>
          </a:p>
        </p:txBody>
      </p:sp>
      <p:pic>
        <p:nvPicPr>
          <p:cNvPr id="5" name="Picture 4">
            <a:extLst>
              <a:ext uri="{FF2B5EF4-FFF2-40B4-BE49-F238E27FC236}">
                <a16:creationId xmlns:a16="http://schemas.microsoft.com/office/drawing/2014/main" id="{A6245101-8C7F-4560-9C7C-E3AE001F3459}"/>
              </a:ext>
            </a:extLst>
          </p:cNvPr>
          <p:cNvPicPr>
            <a:picLocks noChangeAspect="1"/>
          </p:cNvPicPr>
          <p:nvPr/>
        </p:nvPicPr>
        <p:blipFill rotWithShape="1">
          <a:blip r:embed="rId2">
            <a:extLst>
              <a:ext uri="{28A0092B-C50C-407E-A947-70E740481C1C}">
                <a14:useLocalDpi xmlns:a14="http://schemas.microsoft.com/office/drawing/2010/main" val="0"/>
              </a:ext>
            </a:extLst>
          </a:blip>
          <a:srcRect l="34248"/>
          <a:stretch/>
        </p:blipFill>
        <p:spPr>
          <a:xfrm>
            <a:off x="10372928" y="254498"/>
            <a:ext cx="1613169" cy="928826"/>
          </a:xfrm>
          <a:prstGeom prst="rect">
            <a:avLst/>
          </a:prstGeom>
        </p:spPr>
      </p:pic>
      <p:sp>
        <p:nvSpPr>
          <p:cNvPr id="14" name="TextBox 13">
            <a:extLst>
              <a:ext uri="{FF2B5EF4-FFF2-40B4-BE49-F238E27FC236}">
                <a16:creationId xmlns:a16="http://schemas.microsoft.com/office/drawing/2014/main" id="{9AF07336-D8F1-4628-9108-AF334C8D9B27}"/>
              </a:ext>
            </a:extLst>
          </p:cNvPr>
          <p:cNvSpPr txBox="1"/>
          <p:nvPr/>
        </p:nvSpPr>
        <p:spPr>
          <a:xfrm>
            <a:off x="2582137" y="2176088"/>
            <a:ext cx="9165020" cy="646331"/>
          </a:xfrm>
          <a:prstGeom prst="rect">
            <a:avLst/>
          </a:prstGeom>
          <a:noFill/>
          <a:ln>
            <a:solidFill>
              <a:srgbClr val="00A58B"/>
            </a:solidFill>
          </a:ln>
        </p:spPr>
        <p:txBody>
          <a:bodyPr wrap="square" rtlCol="0">
            <a:spAutoFit/>
          </a:bodyPr>
          <a:lstStyle/>
          <a:p>
            <a:pPr lvl="0">
              <a:defRPr/>
            </a:pPr>
            <a:r>
              <a:rPr lang="en-US" dirty="0"/>
              <a:t>To support young people who are committed to changing their lives to become self-sufficient, contributing members of the workforce and their community.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9407B57E-C1F0-4637-8771-614EC7BDE9A0}"/>
              </a:ext>
            </a:extLst>
          </p:cNvPr>
          <p:cNvSpPr txBox="1"/>
          <p:nvPr/>
        </p:nvSpPr>
        <p:spPr>
          <a:xfrm>
            <a:off x="2582136" y="3223718"/>
            <a:ext cx="6380633" cy="1477328"/>
          </a:xfrm>
          <a:prstGeom prst="rect">
            <a:avLst/>
          </a:prstGeom>
          <a:noFill/>
          <a:ln>
            <a:solidFill>
              <a:srgbClr val="00A58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PYB’s YouthBuild program provides Job Search Training, Job Retention and Supportive Services to low-income youth ages 17 to 24 years old who are seeking to complete high school while completing job training in the in-demand pathways of Construction and Technology.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F07858C0-1214-45FC-9ACB-B6548C71F853}"/>
              </a:ext>
            </a:extLst>
          </p:cNvPr>
          <p:cNvSpPr txBox="1"/>
          <p:nvPr/>
        </p:nvSpPr>
        <p:spPr>
          <a:xfrm>
            <a:off x="2582137" y="4825022"/>
            <a:ext cx="6380632" cy="1477328"/>
          </a:xfrm>
          <a:prstGeom prst="rect">
            <a:avLst/>
          </a:prstGeom>
          <a:noFill/>
          <a:ln>
            <a:solidFill>
              <a:srgbClr val="00A58B"/>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Partnerships with DHS and Community Based Organizations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Word</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-of-Mouth (our participants and alumni are the best recruiters)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prstClr val="black"/>
                </a:solidFill>
                <a:latin typeface="Calibri" panose="020F0502020204030204"/>
              </a:rPr>
              <a:t>Social</a:t>
            </a:r>
            <a:r>
              <a:rPr lang="en-US" dirty="0">
                <a:solidFill>
                  <a:prstClr val="black"/>
                </a:solidFill>
                <a:latin typeface="Calibri" panose="020F0502020204030204"/>
              </a:rPr>
              <a:t> Media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Info</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Sessions are held at PYB Thursdays at 3:30pm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 Placeholder 11">
            <a:extLst>
              <a:ext uri="{FF2B5EF4-FFF2-40B4-BE49-F238E27FC236}">
                <a16:creationId xmlns:a16="http://schemas.microsoft.com/office/drawing/2014/main" id="{8AA8F9DC-268D-4717-952C-D18A314E1EA2}"/>
              </a:ext>
            </a:extLst>
          </p:cNvPr>
          <p:cNvSpPr txBox="1">
            <a:spLocks/>
          </p:cNvSpPr>
          <p:nvPr/>
        </p:nvSpPr>
        <p:spPr>
          <a:xfrm>
            <a:off x="358727" y="4773536"/>
            <a:ext cx="2280645" cy="1161106"/>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How we recruit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SNAP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Participants:</a:t>
            </a:r>
          </a:p>
        </p:txBody>
      </p:sp>
      <p:sp>
        <p:nvSpPr>
          <p:cNvPr id="19" name="TextBox 18">
            <a:extLst>
              <a:ext uri="{FF2B5EF4-FFF2-40B4-BE49-F238E27FC236}">
                <a16:creationId xmlns:a16="http://schemas.microsoft.com/office/drawing/2014/main" id="{BB945B1B-4F4B-4F8F-9B49-E5D2AF0A4C99}"/>
              </a:ext>
            </a:extLst>
          </p:cNvPr>
          <p:cNvSpPr txBox="1"/>
          <p:nvPr/>
        </p:nvSpPr>
        <p:spPr>
          <a:xfrm>
            <a:off x="9168715" y="3241873"/>
            <a:ext cx="2578442" cy="3046988"/>
          </a:xfrm>
          <a:prstGeom prst="rect">
            <a:avLst/>
          </a:prstGeom>
          <a:solidFill>
            <a:schemeClr val="accent4">
              <a:lumMod val="60000"/>
              <a:lumOff val="40000"/>
            </a:schemeClr>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PYB’s job training programs offer hands-on,</a:t>
            </a:r>
            <a:r>
              <a:rPr kumimoji="0" lang="en-US" sz="1600" i="0" u="none" strike="noStrike" kern="1200" cap="none" spc="0" normalizeH="0" noProof="0" dirty="0">
                <a:ln>
                  <a:noFill/>
                </a:ln>
                <a:solidFill>
                  <a:prstClr val="black"/>
                </a:solidFill>
                <a:effectLst/>
                <a:uLnTx/>
                <a:uFillTx/>
                <a:latin typeface="Calibri" panose="020F0502020204030204"/>
                <a:ea typeface="+mn-ea"/>
                <a:cs typeface="+mn-cs"/>
              </a:rPr>
              <a:t> proficiency based education that lead to industry-recognized credentials and offer youth pathways </a:t>
            </a:r>
            <a:r>
              <a:rPr lang="en-US" sz="1600" dirty="0">
                <a:solidFill>
                  <a:prstClr val="black"/>
                </a:solidFill>
                <a:latin typeface="Calibri" panose="020F0502020204030204"/>
              </a:rPr>
              <a:t>to</a:t>
            </a:r>
            <a:r>
              <a:rPr kumimoji="0" lang="en-US" sz="1600" i="0" u="none" strike="noStrike" kern="1200" cap="none" spc="0" normalizeH="0" noProof="0" dirty="0">
                <a:ln>
                  <a:noFill/>
                </a:ln>
                <a:solidFill>
                  <a:prstClr val="black"/>
                </a:solidFill>
                <a:effectLst/>
                <a:uLnTx/>
                <a:uFillTx/>
                <a:latin typeface="Calibri" panose="020F0502020204030204"/>
                <a:ea typeface="+mn-ea"/>
                <a:cs typeface="+mn-cs"/>
              </a:rPr>
              <a:t> high-paying jobs.  PYB has decades of experience providing vocational training and has strong partnerships with apprenticeships and employers.</a:t>
            </a:r>
            <a:endPar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36" y="546952"/>
            <a:ext cx="6748475" cy="948814"/>
          </a:xfrm>
          <a:prstGeom prst="rect">
            <a:avLst/>
          </a:prstGeom>
        </p:spPr>
      </p:pic>
      <p:pic>
        <p:nvPicPr>
          <p:cNvPr id="13" name="Picture 12">
            <a:extLst>
              <a:ext uri="{FF2B5EF4-FFF2-40B4-BE49-F238E27FC236}">
                <a16:creationId xmlns:a16="http://schemas.microsoft.com/office/drawing/2014/main" id="{48A60476-171C-4687-83DD-200129777A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36" y="555650"/>
            <a:ext cx="6748475" cy="948814"/>
          </a:xfrm>
          <a:prstGeom prst="rect">
            <a:avLst/>
          </a:prstGeom>
        </p:spPr>
      </p:pic>
    </p:spTree>
    <p:extLst>
      <p:ext uri="{BB962C8B-B14F-4D97-AF65-F5344CB8AC3E}">
        <p14:creationId xmlns:p14="http://schemas.microsoft.com/office/powerpoint/2010/main" val="4102518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362F6FF-23A2-4B8B-9CAC-B3A517FC8F7E}"/>
              </a:ext>
            </a:extLst>
          </p:cNvPr>
          <p:cNvSpPr>
            <a:spLocks noGrp="1"/>
          </p:cNvSpPr>
          <p:nvPr>
            <p:ph type="body" idx="1"/>
          </p:nvPr>
        </p:nvSpPr>
        <p:spPr>
          <a:xfrm>
            <a:off x="247578" y="1357602"/>
            <a:ext cx="1615089" cy="789924"/>
          </a:xfrm>
        </p:spPr>
        <p:txBody>
          <a:bodyPr>
            <a:normAutofit/>
          </a:bodyPr>
          <a:lstStyle/>
          <a:p>
            <a:r>
              <a:rPr lang="en-US" dirty="0"/>
              <a:t>Agency Mission:</a:t>
            </a:r>
            <a:r>
              <a:rPr lang="en-US" b="0" dirty="0"/>
              <a:t> </a:t>
            </a:r>
            <a:endParaRPr lang="en-US" dirty="0"/>
          </a:p>
        </p:txBody>
      </p:sp>
      <p:sp>
        <p:nvSpPr>
          <p:cNvPr id="12" name="Text Placeholder 11">
            <a:extLst>
              <a:ext uri="{FF2B5EF4-FFF2-40B4-BE49-F238E27FC236}">
                <a16:creationId xmlns:a16="http://schemas.microsoft.com/office/drawing/2014/main" id="{5FC2306C-728A-4491-9B14-68E98A2FAD3F}"/>
              </a:ext>
            </a:extLst>
          </p:cNvPr>
          <p:cNvSpPr>
            <a:spLocks noGrp="1"/>
          </p:cNvSpPr>
          <p:nvPr>
            <p:ph type="body" sz="quarter" idx="3"/>
          </p:nvPr>
        </p:nvSpPr>
        <p:spPr>
          <a:xfrm>
            <a:off x="247578" y="2478592"/>
            <a:ext cx="1897159" cy="789924"/>
          </a:xfrm>
        </p:spPr>
        <p:txBody>
          <a:bodyPr>
            <a:normAutofit/>
          </a:bodyPr>
          <a:lstStyle/>
          <a:p>
            <a:r>
              <a:rPr lang="en-US" dirty="0"/>
              <a:t>STEP Services:</a:t>
            </a:r>
          </a:p>
        </p:txBody>
      </p:sp>
      <p:pic>
        <p:nvPicPr>
          <p:cNvPr id="5" name="Picture 4">
            <a:extLst>
              <a:ext uri="{FF2B5EF4-FFF2-40B4-BE49-F238E27FC236}">
                <a16:creationId xmlns:a16="http://schemas.microsoft.com/office/drawing/2014/main" id="{A6245101-8C7F-4560-9C7C-E3AE001F3459}"/>
              </a:ext>
            </a:extLst>
          </p:cNvPr>
          <p:cNvPicPr>
            <a:picLocks noChangeAspect="1"/>
          </p:cNvPicPr>
          <p:nvPr/>
        </p:nvPicPr>
        <p:blipFill rotWithShape="1">
          <a:blip r:embed="rId2">
            <a:extLst>
              <a:ext uri="{28A0092B-C50C-407E-A947-70E740481C1C}">
                <a14:useLocalDpi xmlns:a14="http://schemas.microsoft.com/office/drawing/2010/main" val="0"/>
              </a:ext>
            </a:extLst>
          </a:blip>
          <a:srcRect l="34248"/>
          <a:stretch/>
        </p:blipFill>
        <p:spPr>
          <a:xfrm>
            <a:off x="10372928" y="254498"/>
            <a:ext cx="1613169" cy="928826"/>
          </a:xfrm>
          <a:prstGeom prst="rect">
            <a:avLst/>
          </a:prstGeom>
        </p:spPr>
      </p:pic>
      <p:sp>
        <p:nvSpPr>
          <p:cNvPr id="14" name="TextBox 13">
            <a:extLst>
              <a:ext uri="{FF2B5EF4-FFF2-40B4-BE49-F238E27FC236}">
                <a16:creationId xmlns:a16="http://schemas.microsoft.com/office/drawing/2014/main" id="{9AF07336-D8F1-4628-9108-AF334C8D9B27}"/>
              </a:ext>
            </a:extLst>
          </p:cNvPr>
          <p:cNvSpPr txBox="1"/>
          <p:nvPr/>
        </p:nvSpPr>
        <p:spPr>
          <a:xfrm>
            <a:off x="1862667" y="1392246"/>
            <a:ext cx="9726445" cy="830997"/>
          </a:xfrm>
          <a:prstGeom prst="rect">
            <a:avLst/>
          </a:prstGeom>
          <a:noFill/>
          <a:ln>
            <a:solidFill>
              <a:srgbClr val="00A58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s</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trengthen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economic health and well-being of our diverse community by facilitating successful connections between job seekers and employers.</a:t>
            </a:r>
          </a:p>
        </p:txBody>
      </p:sp>
      <p:sp>
        <p:nvSpPr>
          <p:cNvPr id="15" name="TextBox 14">
            <a:extLst>
              <a:ext uri="{FF2B5EF4-FFF2-40B4-BE49-F238E27FC236}">
                <a16:creationId xmlns:a16="http://schemas.microsoft.com/office/drawing/2014/main" id="{9407B57E-C1F0-4637-8771-614EC7BDE9A0}"/>
              </a:ext>
            </a:extLst>
          </p:cNvPr>
          <p:cNvSpPr txBox="1"/>
          <p:nvPr/>
        </p:nvSpPr>
        <p:spPr>
          <a:xfrm>
            <a:off x="1862666" y="2430536"/>
            <a:ext cx="7093661" cy="2693045"/>
          </a:xfrm>
          <a:prstGeom prst="rect">
            <a:avLst/>
          </a:prstGeom>
          <a:noFill/>
          <a:ln>
            <a:solidFill>
              <a:srgbClr val="00A58B"/>
            </a:solidFill>
          </a:ln>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BankWork$: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8-week entry-level training, career coaching and placement support to prepare participants for careers in financial services.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Connect to Jobs: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Career coaching, job development and placement for SNAP recipients with prior justice involvement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New Start: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Assists Multnomah County residents accessing reentry services. SNAP recipients get additional career coaching to prepare for occupational training and job 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F07858C0-1214-45FC-9ACB-B6548C71F853}"/>
              </a:ext>
            </a:extLst>
          </p:cNvPr>
          <p:cNvSpPr txBox="1"/>
          <p:nvPr/>
        </p:nvSpPr>
        <p:spPr>
          <a:xfrm>
            <a:off x="1862667" y="5271897"/>
            <a:ext cx="7093661" cy="1477328"/>
          </a:xfrm>
          <a:prstGeom prst="rect">
            <a:avLst/>
          </a:prstGeom>
          <a:noFill/>
          <a:ln>
            <a:solidFill>
              <a:srgbClr val="00A58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work closely with DHS, OED, ABAWD, WorkSource Centers, Department of Community Justice, Inverness Jail, and Multnomah Co. Sherriff’s Office to promote our STEP programs and encourage referrals.  We attend job fairs and health fairs to engage the community.  We use flyers and our website as sources of information.</a:t>
            </a:r>
          </a:p>
        </p:txBody>
      </p:sp>
      <p:sp>
        <p:nvSpPr>
          <p:cNvPr id="17" name="Text Placeholder 11">
            <a:extLst>
              <a:ext uri="{FF2B5EF4-FFF2-40B4-BE49-F238E27FC236}">
                <a16:creationId xmlns:a16="http://schemas.microsoft.com/office/drawing/2014/main" id="{8AA8F9DC-268D-4717-952C-D18A314E1EA2}"/>
              </a:ext>
            </a:extLst>
          </p:cNvPr>
          <p:cNvSpPr txBox="1">
            <a:spLocks/>
          </p:cNvSpPr>
          <p:nvPr/>
        </p:nvSpPr>
        <p:spPr>
          <a:xfrm>
            <a:off x="247578" y="5173020"/>
            <a:ext cx="1661983" cy="1541711"/>
          </a:xfrm>
          <a:prstGeom prst="rect">
            <a:avLst/>
          </a:prstGeom>
        </p:spPr>
        <p:txBody>
          <a:bodyPr vert="horz" lIns="91440" tIns="45720" rIns="91440" bIns="45720" rtlCol="0" anchor="b">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How we recruit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SNAP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Participants:</a:t>
            </a:r>
          </a:p>
        </p:txBody>
      </p:sp>
      <p:sp>
        <p:nvSpPr>
          <p:cNvPr id="19" name="TextBox 18">
            <a:extLst>
              <a:ext uri="{FF2B5EF4-FFF2-40B4-BE49-F238E27FC236}">
                <a16:creationId xmlns:a16="http://schemas.microsoft.com/office/drawing/2014/main" id="{BB945B1B-4F4B-4F8F-9B49-E5D2AF0A4C99}"/>
              </a:ext>
            </a:extLst>
          </p:cNvPr>
          <p:cNvSpPr txBox="1"/>
          <p:nvPr/>
        </p:nvSpPr>
        <p:spPr>
          <a:xfrm>
            <a:off x="9365980" y="2754644"/>
            <a:ext cx="2578442" cy="2062103"/>
          </a:xfrm>
          <a:prstGeom prst="rect">
            <a:avLst/>
          </a:prstGeom>
          <a:solidFill>
            <a:schemeClr val="accent4">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We are customer focused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Programming is tailored to customer needs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Walk-in’s are welcome.  No appointment is needed.</a:t>
            </a:r>
          </a:p>
        </p:txBody>
      </p:sp>
      <p:pic>
        <p:nvPicPr>
          <p:cNvPr id="4" name="Picture 3" descr="A picture containing clipart&#10;&#10;Description automatically generated">
            <a:extLst>
              <a:ext uri="{FF2B5EF4-FFF2-40B4-BE49-F238E27FC236}">
                <a16:creationId xmlns:a16="http://schemas.microsoft.com/office/drawing/2014/main" id="{039EF091-0171-43F6-9750-3528C6E62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61" y="158589"/>
            <a:ext cx="2931716" cy="830997"/>
          </a:xfrm>
          <a:prstGeom prst="rect">
            <a:avLst/>
          </a:prstGeom>
        </p:spPr>
      </p:pic>
    </p:spTree>
    <p:extLst>
      <p:ext uri="{BB962C8B-B14F-4D97-AF65-F5344CB8AC3E}">
        <p14:creationId xmlns:p14="http://schemas.microsoft.com/office/powerpoint/2010/main" val="833506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D6CDEDC-8BEF-4559-A10E-B32CE1BC9619}"/>
              </a:ext>
            </a:extLst>
          </p:cNvPr>
          <p:cNvSpPr>
            <a:spLocks noGrp="1"/>
          </p:cNvSpPr>
          <p:nvPr>
            <p:ph type="title"/>
          </p:nvPr>
        </p:nvSpPr>
        <p:spPr>
          <a:xfrm>
            <a:off x="839788" y="365126"/>
            <a:ext cx="10515600" cy="1025930"/>
          </a:xfrm>
        </p:spPr>
        <p:txBody>
          <a:bodyPr/>
          <a:lstStyle/>
          <a:p>
            <a:pPr algn="ctr"/>
            <a:r>
              <a:rPr lang="en-US" b="1" dirty="0"/>
              <a:t>Urban League</a:t>
            </a:r>
          </a:p>
        </p:txBody>
      </p:sp>
      <p:sp>
        <p:nvSpPr>
          <p:cNvPr id="11" name="Text Placeholder 10">
            <a:extLst>
              <a:ext uri="{FF2B5EF4-FFF2-40B4-BE49-F238E27FC236}">
                <a16:creationId xmlns:a16="http://schemas.microsoft.com/office/drawing/2014/main" id="{2362F6FF-23A2-4B8B-9CAC-B3A517FC8F7E}"/>
              </a:ext>
            </a:extLst>
          </p:cNvPr>
          <p:cNvSpPr>
            <a:spLocks noGrp="1"/>
          </p:cNvSpPr>
          <p:nvPr>
            <p:ph type="body" idx="1"/>
          </p:nvPr>
        </p:nvSpPr>
        <p:spPr>
          <a:xfrm>
            <a:off x="358727" y="1693690"/>
            <a:ext cx="1615089" cy="789924"/>
          </a:xfrm>
        </p:spPr>
        <p:txBody>
          <a:bodyPr>
            <a:normAutofit/>
          </a:bodyPr>
          <a:lstStyle/>
          <a:p>
            <a:r>
              <a:rPr lang="en-US" dirty="0"/>
              <a:t>Agency Mission:</a:t>
            </a:r>
            <a:r>
              <a:rPr lang="en-US" b="0" dirty="0"/>
              <a:t> </a:t>
            </a:r>
            <a:endParaRPr lang="en-US" dirty="0"/>
          </a:p>
        </p:txBody>
      </p:sp>
      <p:sp>
        <p:nvSpPr>
          <p:cNvPr id="12" name="Text Placeholder 11">
            <a:extLst>
              <a:ext uri="{FF2B5EF4-FFF2-40B4-BE49-F238E27FC236}">
                <a16:creationId xmlns:a16="http://schemas.microsoft.com/office/drawing/2014/main" id="{5FC2306C-728A-4491-9B14-68E98A2FAD3F}"/>
              </a:ext>
            </a:extLst>
          </p:cNvPr>
          <p:cNvSpPr>
            <a:spLocks noGrp="1"/>
          </p:cNvSpPr>
          <p:nvPr>
            <p:ph type="body" sz="quarter" idx="3"/>
          </p:nvPr>
        </p:nvSpPr>
        <p:spPr>
          <a:xfrm>
            <a:off x="363317" y="3337758"/>
            <a:ext cx="1897159" cy="789924"/>
          </a:xfrm>
        </p:spPr>
        <p:txBody>
          <a:bodyPr>
            <a:normAutofit/>
          </a:bodyPr>
          <a:lstStyle/>
          <a:p>
            <a:r>
              <a:rPr lang="en-US" dirty="0"/>
              <a:t>STEP Services:</a:t>
            </a:r>
          </a:p>
        </p:txBody>
      </p:sp>
      <p:pic>
        <p:nvPicPr>
          <p:cNvPr id="5" name="Picture 4">
            <a:extLst>
              <a:ext uri="{FF2B5EF4-FFF2-40B4-BE49-F238E27FC236}">
                <a16:creationId xmlns:a16="http://schemas.microsoft.com/office/drawing/2014/main" id="{A6245101-8C7F-4560-9C7C-E3AE001F3459}"/>
              </a:ext>
            </a:extLst>
          </p:cNvPr>
          <p:cNvPicPr>
            <a:picLocks noChangeAspect="1"/>
          </p:cNvPicPr>
          <p:nvPr/>
        </p:nvPicPr>
        <p:blipFill rotWithShape="1">
          <a:blip r:embed="rId2">
            <a:extLst>
              <a:ext uri="{28A0092B-C50C-407E-A947-70E740481C1C}">
                <a14:useLocalDpi xmlns:a14="http://schemas.microsoft.com/office/drawing/2010/main" val="0"/>
              </a:ext>
            </a:extLst>
          </a:blip>
          <a:srcRect l="34248"/>
          <a:stretch/>
        </p:blipFill>
        <p:spPr>
          <a:xfrm>
            <a:off x="10372928" y="254498"/>
            <a:ext cx="1613169" cy="928826"/>
          </a:xfrm>
          <a:prstGeom prst="rect">
            <a:avLst/>
          </a:prstGeom>
        </p:spPr>
      </p:pic>
      <p:sp>
        <p:nvSpPr>
          <p:cNvPr id="14" name="TextBox 13">
            <a:extLst>
              <a:ext uri="{FF2B5EF4-FFF2-40B4-BE49-F238E27FC236}">
                <a16:creationId xmlns:a16="http://schemas.microsoft.com/office/drawing/2014/main" id="{9AF07336-D8F1-4628-9108-AF334C8D9B27}"/>
              </a:ext>
            </a:extLst>
          </p:cNvPr>
          <p:cNvSpPr txBox="1"/>
          <p:nvPr/>
        </p:nvSpPr>
        <p:spPr>
          <a:xfrm>
            <a:off x="2582136" y="1779631"/>
            <a:ext cx="9165020" cy="1169551"/>
          </a:xfrm>
          <a:prstGeom prst="rect">
            <a:avLst/>
          </a:prstGeom>
          <a:noFill/>
          <a:ln>
            <a:solidFill>
              <a:srgbClr val="00A58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Established in 1945, the Urban League of Portland is one of the oldest African American service, civil rights and advocacy organizations in the area. We are recognized as one of the leading voices for African Americans and other people of color in the region. The Urban League of Portland’s mission is to empower African Americans and others to achieve equality in education, employment, health, economic security and quality of life. We offer workforce services, community health services, summer youth programming, senior services, meaningful civic engagement opportunities, and powerful advocacy.</a:t>
            </a:r>
          </a:p>
        </p:txBody>
      </p:sp>
      <p:sp>
        <p:nvSpPr>
          <p:cNvPr id="15" name="TextBox 14">
            <a:extLst>
              <a:ext uri="{FF2B5EF4-FFF2-40B4-BE49-F238E27FC236}">
                <a16:creationId xmlns:a16="http://schemas.microsoft.com/office/drawing/2014/main" id="{9407B57E-C1F0-4637-8771-614EC7BDE9A0}"/>
              </a:ext>
            </a:extLst>
          </p:cNvPr>
          <p:cNvSpPr txBox="1"/>
          <p:nvPr/>
        </p:nvSpPr>
        <p:spPr>
          <a:xfrm>
            <a:off x="2582136" y="3200184"/>
            <a:ext cx="6245775" cy="1461619"/>
          </a:xfrm>
          <a:prstGeom prst="rect">
            <a:avLst/>
          </a:prstGeom>
          <a:noFill/>
          <a:ln>
            <a:solidFill>
              <a:srgbClr val="00A58B"/>
            </a:solidFill>
          </a:ln>
        </p:spPr>
        <p:txBody>
          <a:bodyPr wrap="square" rtlCol="0">
            <a:spAutoFit/>
          </a:bodyPr>
          <a:lstStyle/>
          <a:p>
            <a:pPr lvl="0">
              <a:lnSpc>
                <a:spcPct val="107000"/>
              </a:lnSpc>
              <a:defRPr/>
            </a:pPr>
            <a:r>
              <a:rPr lang="en-US" sz="1400" dirty="0">
                <a:solidFill>
                  <a:prstClr val="black"/>
                </a:solidFill>
                <a:latin typeface="Calibri" panose="020F0502020204030204"/>
              </a:rPr>
              <a:t>As a member of the </a:t>
            </a:r>
            <a:r>
              <a:rPr lang="en-US" sz="1400" dirty="0"/>
              <a:t>Community Economic Opportunity Project we offer:</a:t>
            </a:r>
            <a:endParaRPr lang="en-US" sz="1400" dirty="0">
              <a:solidFill>
                <a:prstClr val="black"/>
              </a:solidFill>
              <a:latin typeface="Calibri" panose="020F0502020204030204"/>
            </a:endParaRPr>
          </a:p>
          <a:p>
            <a:pPr marL="285750" lvl="0" indent="-285750">
              <a:buFont typeface="Arial" panose="020B0604020202020204" pitchFamily="34" charset="0"/>
              <a:buChar char="•"/>
              <a:defRPr/>
            </a:pPr>
            <a:r>
              <a:rPr lang="en-US" sz="1400" dirty="0">
                <a:solidFill>
                  <a:prstClr val="black"/>
                </a:solidFill>
                <a:latin typeface="Calibri" panose="020F0502020204030204"/>
              </a:rPr>
              <a:t>Career Mapping</a:t>
            </a:r>
          </a:p>
          <a:p>
            <a:pPr marL="285750" lvl="0" indent="-285750">
              <a:buFont typeface="Arial" panose="020B0604020202020204" pitchFamily="34" charset="0"/>
              <a:buChar char="•"/>
              <a:defRPr/>
            </a:pPr>
            <a:r>
              <a:rPr lang="en-US" sz="1400" dirty="0">
                <a:solidFill>
                  <a:prstClr val="black"/>
                </a:solidFill>
                <a:latin typeface="Calibri" panose="020F0502020204030204"/>
              </a:rPr>
              <a:t>Job Readiness Skills Training (Resume writing, Interviewing techniques, etc.)</a:t>
            </a:r>
          </a:p>
          <a:p>
            <a:pPr marL="285750" lvl="0" indent="-285750">
              <a:buFont typeface="Arial" panose="020B0604020202020204" pitchFamily="34" charset="0"/>
              <a:buChar char="•"/>
              <a:defRPr/>
            </a:pPr>
            <a:r>
              <a:rPr lang="en-US" sz="1400" dirty="0">
                <a:solidFill>
                  <a:prstClr val="black"/>
                </a:solidFill>
                <a:latin typeface="Calibri" panose="020F0502020204030204"/>
              </a:rPr>
              <a:t>One-on-one Job coaching &amp; Placement</a:t>
            </a:r>
          </a:p>
          <a:p>
            <a:pPr marL="285750" lvl="0" indent="-285750">
              <a:buFont typeface="Arial" panose="020B0604020202020204" pitchFamily="34" charset="0"/>
              <a:buChar char="•"/>
              <a:defRPr/>
            </a:pPr>
            <a:r>
              <a:rPr lang="en-US" sz="1400" dirty="0">
                <a:solidFill>
                  <a:prstClr val="black"/>
                </a:solidFill>
                <a:latin typeface="Calibri" panose="020F0502020204030204"/>
              </a:rPr>
              <a:t>Transitional Employment</a:t>
            </a:r>
          </a:p>
          <a:p>
            <a:pPr marL="285750" lvl="0" indent="-285750">
              <a:spcAft>
                <a:spcPts val="800"/>
              </a:spcAft>
              <a:buFont typeface="Arial" panose="020B0604020202020204" pitchFamily="34" charset="0"/>
              <a:buChar char="•"/>
              <a:defRPr/>
            </a:pPr>
            <a:r>
              <a:rPr lang="en-US" sz="1400" dirty="0">
                <a:solidFill>
                  <a:prstClr val="black"/>
                </a:solidFill>
                <a:latin typeface="Calibri" panose="020F0502020204030204"/>
              </a:rPr>
              <a:t>Retention Services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6" name="TextBox 15">
            <a:extLst>
              <a:ext uri="{FF2B5EF4-FFF2-40B4-BE49-F238E27FC236}">
                <a16:creationId xmlns:a16="http://schemas.microsoft.com/office/drawing/2014/main" id="{F07858C0-1214-45FC-9ACB-B6548C71F853}"/>
              </a:ext>
            </a:extLst>
          </p:cNvPr>
          <p:cNvSpPr txBox="1"/>
          <p:nvPr/>
        </p:nvSpPr>
        <p:spPr>
          <a:xfrm>
            <a:off x="2582136" y="5145856"/>
            <a:ext cx="6245775" cy="954107"/>
          </a:xfrm>
          <a:prstGeom prst="rect">
            <a:avLst/>
          </a:prstGeom>
          <a:noFill/>
          <a:ln>
            <a:solidFill>
              <a:srgbClr val="00A58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 majority of our participants are from internal, direct referrals from other Urban League programs. This allows us the ability to provide a full array of wrap-around services to our participants. Also, we work closely with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WorkSource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to identify people who are good candidates for our services.</a:t>
            </a:r>
          </a:p>
        </p:txBody>
      </p:sp>
      <p:sp>
        <p:nvSpPr>
          <p:cNvPr id="17" name="Text Placeholder 11">
            <a:extLst>
              <a:ext uri="{FF2B5EF4-FFF2-40B4-BE49-F238E27FC236}">
                <a16:creationId xmlns:a16="http://schemas.microsoft.com/office/drawing/2014/main" id="{8AA8F9DC-268D-4717-952C-D18A314E1EA2}"/>
              </a:ext>
            </a:extLst>
          </p:cNvPr>
          <p:cNvSpPr txBox="1">
            <a:spLocks/>
          </p:cNvSpPr>
          <p:nvPr/>
        </p:nvSpPr>
        <p:spPr>
          <a:xfrm>
            <a:off x="358727" y="4941316"/>
            <a:ext cx="2280645" cy="1161106"/>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How we recruit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SNAP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Participants:</a:t>
            </a:r>
          </a:p>
        </p:txBody>
      </p:sp>
      <p:sp>
        <p:nvSpPr>
          <p:cNvPr id="18" name="TextBox 17">
            <a:extLst>
              <a:ext uri="{FF2B5EF4-FFF2-40B4-BE49-F238E27FC236}">
                <a16:creationId xmlns:a16="http://schemas.microsoft.com/office/drawing/2014/main" id="{2FCFA68D-6CA1-4611-8E61-0C7A8588A21C}"/>
              </a:ext>
            </a:extLst>
          </p:cNvPr>
          <p:cNvSpPr txBox="1"/>
          <p:nvPr/>
        </p:nvSpPr>
        <p:spPr>
          <a:xfrm>
            <a:off x="9009529" y="3218319"/>
            <a:ext cx="2758906" cy="2019014"/>
          </a:xfrm>
          <a:prstGeom prst="rect">
            <a:avLst/>
          </a:prstGeom>
          <a:solidFill>
            <a:schemeClr val="accent4">
              <a:lumMod val="60000"/>
              <a:lumOff val="40000"/>
            </a:schemeClr>
          </a:solidFill>
          <a:ln>
            <a:solidFill>
              <a:srgbClr val="FFC000"/>
            </a:solidFill>
          </a:ln>
          <a:effectLst/>
        </p:spPr>
        <p:txBody>
          <a:bodyPr wrap="square" rtlCol="0">
            <a:spAutoFit/>
          </a:bodyPr>
          <a:lstStyle/>
          <a:p>
            <a:pPr algn="ctr">
              <a:defRPr/>
            </a:pPr>
            <a:r>
              <a:rPr lang="en-US" sz="1400" b="1" dirty="0">
                <a:solidFill>
                  <a:prstClr val="black"/>
                </a:solidFill>
              </a:rPr>
              <a:t>We want all Career Boost Providers to know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20" b="0" i="0" u="none" strike="noStrike" kern="1200" cap="none" spc="0" normalizeH="0" noProof="0" dirty="0">
              <a:ln>
                <a:noFill/>
              </a:ln>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0" b="0" i="0" u="none" strike="noStrike" kern="1200" cap="none" spc="0" normalizeH="0" noProof="0" dirty="0">
                <a:ln>
                  <a:noFill/>
                </a:ln>
                <a:uLnTx/>
                <a:uFillTx/>
                <a:latin typeface="Calibri" panose="020F0502020204030204"/>
                <a:ea typeface="+mn-ea"/>
                <a:cs typeface="+mn-cs"/>
              </a:rPr>
              <a:t>Everyone, regardless of their past, deserves the chance to work toward a stronger future for themselves, their families, and their communities.</a:t>
            </a:r>
          </a:p>
        </p:txBody>
      </p:sp>
      <p:pic>
        <p:nvPicPr>
          <p:cNvPr id="4" name="Picture 3">
            <a:extLst>
              <a:ext uri="{FF2B5EF4-FFF2-40B4-BE49-F238E27FC236}">
                <a16:creationId xmlns:a16="http://schemas.microsoft.com/office/drawing/2014/main" id="{EDBBF31A-4A53-4F1F-B566-E89A73B58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27" y="329131"/>
            <a:ext cx="2423160" cy="1021080"/>
          </a:xfrm>
          <a:prstGeom prst="rect">
            <a:avLst/>
          </a:prstGeom>
        </p:spPr>
      </p:pic>
      <p:sp>
        <p:nvSpPr>
          <p:cNvPr id="20" name="Rectangle 4">
            <a:extLst>
              <a:ext uri="{FF2B5EF4-FFF2-40B4-BE49-F238E27FC236}">
                <a16:creationId xmlns:a16="http://schemas.microsoft.com/office/drawing/2014/main" id="{1B4E764D-424F-4A11-AA4A-E7A61F50BDDB}"/>
              </a:ext>
            </a:extLst>
          </p:cNvPr>
          <p:cNvSpPr>
            <a:spLocks noChangeArrowheads="1"/>
          </p:cNvSpPr>
          <p:nvPr/>
        </p:nvSpPr>
        <p:spPr bwMode="auto">
          <a:xfrm flipV="1">
            <a:off x="2400518" y="4227826"/>
            <a:ext cx="8446683" cy="22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991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CD83F-88ED-4A33-9A4A-080AE7A810D9}"/>
              </a:ext>
            </a:extLst>
          </p:cNvPr>
          <p:cNvSpPr>
            <a:spLocks noGrp="1"/>
          </p:cNvSpPr>
          <p:nvPr>
            <p:ph type="title"/>
          </p:nvPr>
        </p:nvSpPr>
        <p:spPr>
          <a:xfrm>
            <a:off x="227982" y="-30942"/>
            <a:ext cx="10033617" cy="1325563"/>
          </a:xfrm>
        </p:spPr>
        <p:txBody>
          <a:bodyPr>
            <a:normAutofit/>
          </a:bodyPr>
          <a:lstStyle/>
          <a:p>
            <a:pPr algn="ctr"/>
            <a:r>
              <a:rPr lang="en-US" b="1" dirty="0"/>
              <a:t>Career Boost Knowledge Base Has Moved</a:t>
            </a:r>
          </a:p>
        </p:txBody>
      </p:sp>
      <p:sp>
        <p:nvSpPr>
          <p:cNvPr id="4" name="Content Placeholder 3">
            <a:extLst>
              <a:ext uri="{FF2B5EF4-FFF2-40B4-BE49-F238E27FC236}">
                <a16:creationId xmlns:a16="http://schemas.microsoft.com/office/drawing/2014/main" id="{B29CB334-8258-4743-A28E-605E53BD1B20}"/>
              </a:ext>
            </a:extLst>
          </p:cNvPr>
          <p:cNvSpPr>
            <a:spLocks noGrp="1"/>
          </p:cNvSpPr>
          <p:nvPr>
            <p:ph sz="half" idx="2"/>
          </p:nvPr>
        </p:nvSpPr>
        <p:spPr>
          <a:xfrm>
            <a:off x="561051" y="3915118"/>
            <a:ext cx="5656520" cy="2328330"/>
          </a:xfrm>
        </p:spPr>
        <p:txBody>
          <a:bodyPr>
            <a:normAutofit/>
          </a:bodyPr>
          <a:lstStyle/>
          <a:p>
            <a:pPr marL="0" indent="0">
              <a:buNone/>
            </a:pPr>
            <a:endParaRPr lang="en-US" dirty="0"/>
          </a:p>
          <a:p>
            <a:r>
              <a:rPr lang="en-US" sz="2400" dirty="0"/>
              <a:t>Find it on </a:t>
            </a:r>
            <a:r>
              <a:rPr lang="en-US" sz="2400" dirty="0" err="1"/>
              <a:t>Worksystems</a:t>
            </a:r>
            <a:r>
              <a:rPr lang="en-US" sz="2400" dirty="0"/>
              <a:t>’ home page </a:t>
            </a:r>
            <a:r>
              <a:rPr lang="en-US" sz="2400" dirty="0">
                <a:hlinkClick r:id="rId2"/>
              </a:rPr>
              <a:t>https://www.worksystems.org</a:t>
            </a:r>
            <a:r>
              <a:rPr lang="en-US" sz="2400" dirty="0"/>
              <a:t> </a:t>
            </a:r>
          </a:p>
          <a:p>
            <a:r>
              <a:rPr lang="en-US" sz="2400" dirty="0"/>
              <a:t>Select </a:t>
            </a:r>
            <a:r>
              <a:rPr lang="en-US" sz="2400" b="1" dirty="0"/>
              <a:t>Program Help </a:t>
            </a:r>
            <a:r>
              <a:rPr lang="en-US" sz="2400" dirty="0"/>
              <a:t>from </a:t>
            </a:r>
            <a:r>
              <a:rPr lang="en-US" sz="2400" dirty="0" err="1"/>
              <a:t>Worksystems</a:t>
            </a:r>
            <a:r>
              <a:rPr lang="en-US" sz="2400" dirty="0"/>
              <a:t>’ web page footer</a:t>
            </a:r>
          </a:p>
        </p:txBody>
      </p:sp>
      <p:pic>
        <p:nvPicPr>
          <p:cNvPr id="12" name="Picture 11">
            <a:extLst>
              <a:ext uri="{FF2B5EF4-FFF2-40B4-BE49-F238E27FC236}">
                <a16:creationId xmlns:a16="http://schemas.microsoft.com/office/drawing/2014/main" id="{B3688062-D164-4574-8DB7-7E5D829C0CC5}"/>
              </a:ext>
            </a:extLst>
          </p:cNvPr>
          <p:cNvPicPr>
            <a:picLocks noChangeAspect="1"/>
          </p:cNvPicPr>
          <p:nvPr/>
        </p:nvPicPr>
        <p:blipFill rotWithShape="1">
          <a:blip r:embed="rId3"/>
          <a:srcRect l="13752" t="-555" r="17213" b="50555"/>
          <a:stretch/>
        </p:blipFill>
        <p:spPr>
          <a:xfrm>
            <a:off x="6309629" y="1186817"/>
            <a:ext cx="4542846" cy="2157552"/>
          </a:xfrm>
          <a:prstGeom prst="rect">
            <a:avLst/>
          </a:prstGeom>
        </p:spPr>
      </p:pic>
      <p:pic>
        <p:nvPicPr>
          <p:cNvPr id="13" name="Picture 12" descr="A screenshot of a newspaper&#10;&#10;Description automatically generated">
            <a:extLst>
              <a:ext uri="{FF2B5EF4-FFF2-40B4-BE49-F238E27FC236}">
                <a16:creationId xmlns:a16="http://schemas.microsoft.com/office/drawing/2014/main" id="{99F41643-D670-478B-B54F-E39A062D351E}"/>
              </a:ext>
            </a:extLst>
          </p:cNvPr>
          <p:cNvPicPr>
            <a:picLocks noChangeAspect="1"/>
          </p:cNvPicPr>
          <p:nvPr/>
        </p:nvPicPr>
        <p:blipFill rotWithShape="1">
          <a:blip r:embed="rId4"/>
          <a:srcRect l="20674" t="53333" r="21220" b="3612"/>
          <a:stretch/>
        </p:blipFill>
        <p:spPr>
          <a:xfrm>
            <a:off x="6333067" y="3660740"/>
            <a:ext cx="4440385" cy="2157553"/>
          </a:xfrm>
          <a:prstGeom prst="rect">
            <a:avLst/>
          </a:prstGeom>
          <a:ln>
            <a:solidFill>
              <a:srgbClr val="000000"/>
            </a:solidFill>
          </a:ln>
        </p:spPr>
      </p:pic>
      <p:sp>
        <p:nvSpPr>
          <p:cNvPr id="14" name="Oval 13">
            <a:extLst>
              <a:ext uri="{FF2B5EF4-FFF2-40B4-BE49-F238E27FC236}">
                <a16:creationId xmlns:a16="http://schemas.microsoft.com/office/drawing/2014/main" id="{96DF58C1-F032-4F2F-94F7-44EED79FEFEA}"/>
              </a:ext>
            </a:extLst>
          </p:cNvPr>
          <p:cNvSpPr/>
          <p:nvPr/>
        </p:nvSpPr>
        <p:spPr>
          <a:xfrm>
            <a:off x="9298262" y="5513739"/>
            <a:ext cx="655092" cy="232012"/>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F957B9E7-1184-459D-8F54-D5CD6937DCBC}"/>
              </a:ext>
              <a:ext uri="{C183D7F6-B498-43B3-948B-1728B52AA6E4}">
                <adec:decorative xmlns:adec="http://schemas.microsoft.com/office/drawing/2017/decorative" val="1"/>
              </a:ext>
            </a:extLst>
          </p:cNvPr>
          <p:cNvSpPr/>
          <p:nvPr/>
        </p:nvSpPr>
        <p:spPr>
          <a:xfrm rot="19408814">
            <a:off x="9786601" y="5242977"/>
            <a:ext cx="444489" cy="282218"/>
          </a:xfrm>
          <a:prstGeom prst="left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9469502-ED51-41DF-AA2D-CE58D1429F57}"/>
              </a:ext>
            </a:extLst>
          </p:cNvPr>
          <p:cNvPicPr>
            <a:picLocks noChangeAspect="1"/>
          </p:cNvPicPr>
          <p:nvPr/>
        </p:nvPicPr>
        <p:blipFill rotWithShape="1">
          <a:blip r:embed="rId5"/>
          <a:srcRect l="19465" t="7860" r="23191" b="22753"/>
          <a:stretch/>
        </p:blipFill>
        <p:spPr>
          <a:xfrm>
            <a:off x="858957" y="1175590"/>
            <a:ext cx="4254910" cy="2891208"/>
          </a:xfrm>
          <a:prstGeom prst="rect">
            <a:avLst/>
          </a:prstGeom>
          <a:ln>
            <a:solidFill>
              <a:schemeClr val="tx1"/>
            </a:solidFill>
          </a:ln>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E97C4D68-70A9-4A32-BBC8-4CCABEED0DFA}"/>
              </a:ext>
            </a:extLst>
          </p:cNvPr>
          <p:cNvGrpSpPr/>
          <p:nvPr/>
        </p:nvGrpSpPr>
        <p:grpSpPr>
          <a:xfrm>
            <a:off x="3759752" y="1175590"/>
            <a:ext cx="1266882" cy="883778"/>
            <a:chOff x="2948348" y="1707998"/>
            <a:chExt cx="1343891" cy="970417"/>
          </a:xfrm>
        </p:grpSpPr>
        <p:pic>
          <p:nvPicPr>
            <p:cNvPr id="9" name="Graphic 8" descr="Truck">
              <a:extLst>
                <a:ext uri="{FF2B5EF4-FFF2-40B4-BE49-F238E27FC236}">
                  <a16:creationId xmlns:a16="http://schemas.microsoft.com/office/drawing/2014/main" id="{319A8E30-1108-4F3C-BA52-B987A5DACC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48348" y="1707998"/>
              <a:ext cx="1069470" cy="970417"/>
            </a:xfrm>
            <a:prstGeom prst="rect">
              <a:avLst/>
            </a:prstGeom>
          </p:spPr>
        </p:pic>
        <p:sp>
          <p:nvSpPr>
            <p:cNvPr id="10" name="TextBox 9">
              <a:extLst>
                <a:ext uri="{FF2B5EF4-FFF2-40B4-BE49-F238E27FC236}">
                  <a16:creationId xmlns:a16="http://schemas.microsoft.com/office/drawing/2014/main" id="{1A5928CF-B814-4FD3-B58C-25F364034C53}"/>
                </a:ext>
              </a:extLst>
            </p:cNvPr>
            <p:cNvSpPr txBox="1"/>
            <p:nvPr/>
          </p:nvSpPr>
          <p:spPr>
            <a:xfrm>
              <a:off x="2948348" y="1935235"/>
              <a:ext cx="1343891" cy="246221"/>
            </a:xfrm>
            <a:prstGeom prst="rect">
              <a:avLst/>
            </a:prstGeom>
            <a:noFill/>
          </p:spPr>
          <p:txBody>
            <a:bodyPr wrap="square" rtlCol="0">
              <a:spAutoFit/>
            </a:bodyPr>
            <a:lstStyle/>
            <a:p>
              <a:r>
                <a:rPr lang="en-US" sz="1000" dirty="0">
                  <a:solidFill>
                    <a:schemeClr val="bg1"/>
                  </a:solidFill>
                </a:rPr>
                <a:t>MOVERS</a:t>
              </a:r>
            </a:p>
          </p:txBody>
        </p:sp>
      </p:grpSp>
    </p:spTree>
    <p:extLst>
      <p:ext uri="{BB962C8B-B14F-4D97-AF65-F5344CB8AC3E}">
        <p14:creationId xmlns:p14="http://schemas.microsoft.com/office/powerpoint/2010/main" val="182936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withEffect">
                                  <p:stCondLst>
                                    <p:cond delay="0"/>
                                  </p:stCondLst>
                                  <p:childTnLst>
                                    <p:animClr clrSpc="rgb" dir="cw">
                                      <p:cBhvr override="childStyle">
                                        <p:cTn id="6" dur="1125" autoRev="1" fill="remove"/>
                                        <p:tgtEl>
                                          <p:spTgt spid="13"/>
                                        </p:tgtEl>
                                        <p:attrNameLst>
                                          <p:attrName>style.color</p:attrName>
                                        </p:attrNameLst>
                                      </p:cBhvr>
                                      <p:to>
                                        <a:srgbClr val="FFC000"/>
                                      </p:to>
                                    </p:animClr>
                                    <p:animClr clrSpc="rgb" dir="cw">
                                      <p:cBhvr>
                                        <p:cTn id="7" dur="1125" autoRev="1" fill="remove"/>
                                        <p:tgtEl>
                                          <p:spTgt spid="13"/>
                                        </p:tgtEl>
                                        <p:attrNameLst>
                                          <p:attrName>fillcolor</p:attrName>
                                        </p:attrNameLst>
                                      </p:cBhvr>
                                      <p:to>
                                        <a:srgbClr val="FFC000"/>
                                      </p:to>
                                    </p:animClr>
                                    <p:set>
                                      <p:cBhvr>
                                        <p:cTn id="8" dur="1125" autoRev="1" fill="remove"/>
                                        <p:tgtEl>
                                          <p:spTgt spid="13"/>
                                        </p:tgtEl>
                                        <p:attrNameLst>
                                          <p:attrName>fill.type</p:attrName>
                                        </p:attrNameLst>
                                      </p:cBhvr>
                                      <p:to>
                                        <p:strVal val="solid"/>
                                      </p:to>
                                    </p:set>
                                    <p:set>
                                      <p:cBhvr>
                                        <p:cTn id="9" dur="1125" autoRev="1" fill="remove"/>
                                        <p:tgtEl>
                                          <p:spTgt spid="13"/>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13"/>
                                        </p:tgtEl>
                                        <p:attrNameLst>
                                          <p:attrName>style.color</p:attrName>
                                        </p:attrNameLst>
                                      </p:cBhvr>
                                      <p:to>
                                        <a:schemeClr val="bg1"/>
                                      </p:to>
                                    </p:animClr>
                                    <p:animClr clrSpc="rgb" dir="cw">
                                      <p:cBhvr>
                                        <p:cTn id="14" dur="250" autoRev="1" fill="remove"/>
                                        <p:tgtEl>
                                          <p:spTgt spid="13"/>
                                        </p:tgtEl>
                                        <p:attrNameLst>
                                          <p:attrName>fillcolor</p:attrName>
                                        </p:attrNameLst>
                                      </p:cBhvr>
                                      <p:to>
                                        <a:schemeClr val="bg1"/>
                                      </p:to>
                                    </p:animClr>
                                    <p:set>
                                      <p:cBhvr>
                                        <p:cTn id="15" dur="250" autoRev="1" fill="remove"/>
                                        <p:tgtEl>
                                          <p:spTgt spid="13"/>
                                        </p:tgtEl>
                                        <p:attrNameLst>
                                          <p:attrName>fill.type</p:attrName>
                                        </p:attrNameLst>
                                      </p:cBhvr>
                                      <p:to>
                                        <p:strVal val="solid"/>
                                      </p:to>
                                    </p:set>
                                    <p:set>
                                      <p:cBhvr>
                                        <p:cTn id="16" dur="250" autoRev="1" fill="remove"/>
                                        <p:tgtEl>
                                          <p:spTgt spid="13"/>
                                        </p:tgtEl>
                                        <p:attrNameLst>
                                          <p:attrName>fill.on</p:attrName>
                                        </p:attrNameLst>
                                      </p:cBhvr>
                                      <p:to>
                                        <p:strVal val="true"/>
                                      </p:to>
                                    </p:set>
                                  </p:childTnLst>
                                </p:cTn>
                              </p:par>
                              <p:par>
                                <p:cTn id="17" presetID="27" presetClass="emph" presetSubtype="0" fill="remove" grpId="0" nodeType="withEffect">
                                  <p:stCondLst>
                                    <p:cond delay="0"/>
                                  </p:stCondLst>
                                  <p:childTnLst>
                                    <p:animClr clrSpc="rgb" dir="cw">
                                      <p:cBhvr override="childStyle">
                                        <p:cTn id="18" dur="1125" autoRev="1" fill="remove"/>
                                        <p:tgtEl>
                                          <p:spTgt spid="15"/>
                                        </p:tgtEl>
                                        <p:attrNameLst>
                                          <p:attrName>style.color</p:attrName>
                                        </p:attrNameLst>
                                      </p:cBhvr>
                                      <p:to>
                                        <a:schemeClr val="bg1"/>
                                      </p:to>
                                    </p:animClr>
                                    <p:animClr clrSpc="rgb" dir="cw">
                                      <p:cBhvr>
                                        <p:cTn id="19" dur="1125" autoRev="1" fill="remove"/>
                                        <p:tgtEl>
                                          <p:spTgt spid="15"/>
                                        </p:tgtEl>
                                        <p:attrNameLst>
                                          <p:attrName>fillcolor</p:attrName>
                                        </p:attrNameLst>
                                      </p:cBhvr>
                                      <p:to>
                                        <a:schemeClr val="bg1"/>
                                      </p:to>
                                    </p:animClr>
                                    <p:set>
                                      <p:cBhvr>
                                        <p:cTn id="20" dur="1125" autoRev="1" fill="remove"/>
                                        <p:tgtEl>
                                          <p:spTgt spid="15"/>
                                        </p:tgtEl>
                                        <p:attrNameLst>
                                          <p:attrName>fill.type</p:attrName>
                                        </p:attrNameLst>
                                      </p:cBhvr>
                                      <p:to>
                                        <p:strVal val="solid"/>
                                      </p:to>
                                    </p:set>
                                    <p:set>
                                      <p:cBhvr>
                                        <p:cTn id="21" dur="1125" autoRev="1" fill="remove"/>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D6CDEDC-8BEF-4559-A10E-B32CE1BC9619}"/>
              </a:ext>
            </a:extLst>
          </p:cNvPr>
          <p:cNvSpPr>
            <a:spLocks noGrp="1"/>
          </p:cNvSpPr>
          <p:nvPr>
            <p:ph type="title"/>
          </p:nvPr>
        </p:nvSpPr>
        <p:spPr>
          <a:xfrm>
            <a:off x="839788" y="365126"/>
            <a:ext cx="10515600" cy="1025930"/>
          </a:xfrm>
        </p:spPr>
        <p:txBody>
          <a:bodyPr>
            <a:normAutofit/>
          </a:bodyPr>
          <a:lstStyle/>
          <a:p>
            <a:pPr algn="ctr"/>
            <a:r>
              <a:rPr lang="en-US" b="1" dirty="0" err="1"/>
              <a:t>WorkSource</a:t>
            </a:r>
            <a:r>
              <a:rPr lang="en-US" b="1" dirty="0"/>
              <a:t> Centers</a:t>
            </a:r>
            <a:endParaRPr lang="en-US" sz="3100" dirty="0"/>
          </a:p>
        </p:txBody>
      </p:sp>
      <p:sp>
        <p:nvSpPr>
          <p:cNvPr id="11" name="Text Placeholder 10">
            <a:extLst>
              <a:ext uri="{FF2B5EF4-FFF2-40B4-BE49-F238E27FC236}">
                <a16:creationId xmlns:a16="http://schemas.microsoft.com/office/drawing/2014/main" id="{2362F6FF-23A2-4B8B-9CAC-B3A517FC8F7E}"/>
              </a:ext>
            </a:extLst>
          </p:cNvPr>
          <p:cNvSpPr>
            <a:spLocks noGrp="1"/>
          </p:cNvSpPr>
          <p:nvPr>
            <p:ph type="body" idx="1"/>
          </p:nvPr>
        </p:nvSpPr>
        <p:spPr>
          <a:xfrm>
            <a:off x="363317" y="1657101"/>
            <a:ext cx="1615089" cy="464507"/>
          </a:xfrm>
        </p:spPr>
        <p:txBody>
          <a:bodyPr>
            <a:normAutofit/>
          </a:bodyPr>
          <a:lstStyle/>
          <a:p>
            <a:r>
              <a:rPr lang="en-US" dirty="0"/>
              <a:t>Mission:</a:t>
            </a:r>
            <a:r>
              <a:rPr lang="en-US" b="0" dirty="0"/>
              <a:t> </a:t>
            </a:r>
            <a:endParaRPr lang="en-US" dirty="0"/>
          </a:p>
        </p:txBody>
      </p:sp>
      <p:pic>
        <p:nvPicPr>
          <p:cNvPr id="9" name="Content Placeholder 8">
            <a:extLst>
              <a:ext uri="{FF2B5EF4-FFF2-40B4-BE49-F238E27FC236}">
                <a16:creationId xmlns:a16="http://schemas.microsoft.com/office/drawing/2014/main" id="{0B6535AA-E15E-4EC5-A5B2-B2AE27B2008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63317" y="185254"/>
            <a:ext cx="1745524" cy="1115195"/>
          </a:xfrm>
        </p:spPr>
      </p:pic>
      <p:sp>
        <p:nvSpPr>
          <p:cNvPr id="12" name="Text Placeholder 11">
            <a:extLst>
              <a:ext uri="{FF2B5EF4-FFF2-40B4-BE49-F238E27FC236}">
                <a16:creationId xmlns:a16="http://schemas.microsoft.com/office/drawing/2014/main" id="{5FC2306C-728A-4491-9B14-68E98A2FAD3F}"/>
              </a:ext>
            </a:extLst>
          </p:cNvPr>
          <p:cNvSpPr>
            <a:spLocks noGrp="1"/>
          </p:cNvSpPr>
          <p:nvPr>
            <p:ph type="body" sz="quarter" idx="3"/>
          </p:nvPr>
        </p:nvSpPr>
        <p:spPr>
          <a:xfrm>
            <a:off x="363317" y="2364067"/>
            <a:ext cx="1897159" cy="789924"/>
          </a:xfrm>
        </p:spPr>
        <p:txBody>
          <a:bodyPr>
            <a:normAutofit/>
          </a:bodyPr>
          <a:lstStyle/>
          <a:p>
            <a:r>
              <a:rPr lang="en-US" dirty="0"/>
              <a:t>STEP Services:</a:t>
            </a:r>
          </a:p>
        </p:txBody>
      </p:sp>
      <p:pic>
        <p:nvPicPr>
          <p:cNvPr id="5" name="Picture 4">
            <a:extLst>
              <a:ext uri="{FF2B5EF4-FFF2-40B4-BE49-F238E27FC236}">
                <a16:creationId xmlns:a16="http://schemas.microsoft.com/office/drawing/2014/main" id="{A6245101-8C7F-4560-9C7C-E3AE001F3459}"/>
              </a:ext>
            </a:extLst>
          </p:cNvPr>
          <p:cNvPicPr>
            <a:picLocks noChangeAspect="1"/>
          </p:cNvPicPr>
          <p:nvPr/>
        </p:nvPicPr>
        <p:blipFill rotWithShape="1">
          <a:blip r:embed="rId3">
            <a:extLst>
              <a:ext uri="{28A0092B-C50C-407E-A947-70E740481C1C}">
                <a14:useLocalDpi xmlns:a14="http://schemas.microsoft.com/office/drawing/2010/main" val="0"/>
              </a:ext>
            </a:extLst>
          </a:blip>
          <a:srcRect l="34248"/>
          <a:stretch/>
        </p:blipFill>
        <p:spPr>
          <a:xfrm>
            <a:off x="10372928" y="254498"/>
            <a:ext cx="1613169" cy="928826"/>
          </a:xfrm>
          <a:prstGeom prst="rect">
            <a:avLst/>
          </a:prstGeom>
        </p:spPr>
      </p:pic>
      <p:sp>
        <p:nvSpPr>
          <p:cNvPr id="14" name="TextBox 13">
            <a:extLst>
              <a:ext uri="{FF2B5EF4-FFF2-40B4-BE49-F238E27FC236}">
                <a16:creationId xmlns:a16="http://schemas.microsoft.com/office/drawing/2014/main" id="{9AF07336-D8F1-4628-9108-AF334C8D9B27}"/>
              </a:ext>
            </a:extLst>
          </p:cNvPr>
          <p:cNvSpPr txBox="1"/>
          <p:nvPr/>
        </p:nvSpPr>
        <p:spPr>
          <a:xfrm>
            <a:off x="2571639" y="1723352"/>
            <a:ext cx="9165020" cy="369332"/>
          </a:xfrm>
          <a:prstGeom prst="rect">
            <a:avLst/>
          </a:prstGeom>
          <a:noFill/>
          <a:ln>
            <a:solidFill>
              <a:srgbClr val="00A58B"/>
            </a:solidFill>
          </a:ln>
        </p:spPr>
        <p:txBody>
          <a:bodyPr wrap="square" rtlCol="0">
            <a:spAutoFit/>
          </a:bodyPr>
          <a:lstStyle/>
          <a:p>
            <a:r>
              <a:rPr lang="en-US" dirty="0" err="1"/>
              <a:t>WorkSource</a:t>
            </a:r>
            <a:r>
              <a:rPr lang="en-US" dirty="0"/>
              <a:t> Portland Metro’s (WSPM) goal is to help all job seekers find satisfying careers</a:t>
            </a:r>
          </a:p>
        </p:txBody>
      </p:sp>
      <p:sp>
        <p:nvSpPr>
          <p:cNvPr id="15" name="TextBox 14">
            <a:extLst>
              <a:ext uri="{FF2B5EF4-FFF2-40B4-BE49-F238E27FC236}">
                <a16:creationId xmlns:a16="http://schemas.microsoft.com/office/drawing/2014/main" id="{9407B57E-C1F0-4637-8771-614EC7BDE9A0}"/>
              </a:ext>
            </a:extLst>
          </p:cNvPr>
          <p:cNvSpPr txBox="1"/>
          <p:nvPr/>
        </p:nvSpPr>
        <p:spPr>
          <a:xfrm>
            <a:off x="2571639" y="2449972"/>
            <a:ext cx="9165020" cy="3139321"/>
          </a:xfrm>
          <a:prstGeom prst="rect">
            <a:avLst/>
          </a:prstGeom>
          <a:noFill/>
          <a:ln>
            <a:solidFill>
              <a:srgbClr val="00A58B"/>
            </a:solidFill>
          </a:ln>
        </p:spPr>
        <p:txBody>
          <a:bodyPr wrap="square" rtlCol="0">
            <a:spAutoFit/>
          </a:bodyPr>
          <a:lstStyle/>
          <a:p>
            <a:r>
              <a:rPr lang="en-US" dirty="0"/>
              <a:t>The five </a:t>
            </a:r>
            <a:r>
              <a:rPr lang="en-US" dirty="0" err="1"/>
              <a:t>WorkSource</a:t>
            </a:r>
            <a:r>
              <a:rPr lang="en-US" dirty="0"/>
              <a:t> Centers:</a:t>
            </a:r>
          </a:p>
          <a:p>
            <a:pPr marL="285750" indent="-285750">
              <a:buFont typeface="Arial" panose="020B0604020202020204" pitchFamily="34" charset="0"/>
              <a:buChar char="•"/>
            </a:pPr>
            <a:r>
              <a:rPr lang="en-US" dirty="0"/>
              <a:t>One-on-one Career Coaching including the ongoing assessment of customer needs and advisement of training and career opportunities in growing industries. </a:t>
            </a:r>
          </a:p>
          <a:p>
            <a:pPr marL="285750" indent="-285750">
              <a:buFont typeface="Arial" panose="020B0604020202020204" pitchFamily="34" charset="0"/>
              <a:buChar char="•"/>
            </a:pPr>
            <a:r>
              <a:rPr lang="en-US" dirty="0"/>
              <a:t>Coaches also provide practical job readiness services like resume writing and practice interviews.</a:t>
            </a:r>
          </a:p>
          <a:p>
            <a:pPr marL="285750" indent="-285750">
              <a:buFont typeface="Arial" panose="020B0604020202020204" pitchFamily="34" charset="0"/>
              <a:buChar char="•"/>
            </a:pPr>
            <a:r>
              <a:rPr lang="en-US" dirty="0"/>
              <a:t>Training Scholarships in IT/Software, Manufacturing, Healthcare and Construction. </a:t>
            </a:r>
          </a:p>
          <a:p>
            <a:pPr marL="285750" indent="-285750">
              <a:buFont typeface="Arial" panose="020B0604020202020204" pitchFamily="34" charset="0"/>
              <a:buChar char="•"/>
            </a:pPr>
            <a:endParaRPr lang="en-US" dirty="0"/>
          </a:p>
          <a:p>
            <a:r>
              <a:rPr lang="en-US" dirty="0"/>
              <a:t>There are </a:t>
            </a:r>
          </a:p>
          <a:p>
            <a:pPr marL="285750" indent="-285750">
              <a:buFont typeface="Arial" panose="020B0604020202020204" pitchFamily="34" charset="0"/>
              <a:buChar char="•"/>
            </a:pPr>
            <a:r>
              <a:rPr lang="en-US" dirty="0"/>
              <a:t>2 WSPM Centers in Washington County</a:t>
            </a:r>
          </a:p>
          <a:p>
            <a:pPr marL="285750" indent="-285750">
              <a:buFont typeface="Arial" panose="020B0604020202020204" pitchFamily="34" charset="0"/>
              <a:buChar char="•"/>
            </a:pPr>
            <a:r>
              <a:rPr lang="en-US" dirty="0"/>
              <a:t>3 WSPM Centers in Multnomah County</a:t>
            </a:r>
          </a:p>
          <a:p>
            <a:endParaRPr lang="en-US" dirty="0"/>
          </a:p>
        </p:txBody>
      </p:sp>
    </p:spTree>
    <p:extLst>
      <p:ext uri="{BB962C8B-B14F-4D97-AF65-F5344CB8AC3E}">
        <p14:creationId xmlns:p14="http://schemas.microsoft.com/office/powerpoint/2010/main" val="3056392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D6CDEDC-8BEF-4559-A10E-B32CE1BC9619}"/>
              </a:ext>
            </a:extLst>
          </p:cNvPr>
          <p:cNvSpPr>
            <a:spLocks noGrp="1"/>
          </p:cNvSpPr>
          <p:nvPr>
            <p:ph type="title"/>
          </p:nvPr>
        </p:nvSpPr>
        <p:spPr>
          <a:xfrm>
            <a:off x="1131497" y="136282"/>
            <a:ext cx="10515600" cy="1025930"/>
          </a:xfrm>
        </p:spPr>
        <p:txBody>
          <a:bodyPr>
            <a:normAutofit/>
          </a:bodyPr>
          <a:lstStyle/>
          <a:p>
            <a:pPr algn="r"/>
            <a:r>
              <a:rPr lang="en-US" sz="3200" b="1" dirty="0"/>
              <a:t>Washington County</a:t>
            </a:r>
            <a:endParaRPr lang="en-US" sz="3200" dirty="0"/>
          </a:p>
        </p:txBody>
      </p:sp>
      <p:pic>
        <p:nvPicPr>
          <p:cNvPr id="9" name="Content Placeholder 8">
            <a:extLst>
              <a:ext uri="{FF2B5EF4-FFF2-40B4-BE49-F238E27FC236}">
                <a16:creationId xmlns:a16="http://schemas.microsoft.com/office/drawing/2014/main" id="{0B6535AA-E15E-4EC5-A5B2-B2AE27B2008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73160" y="185032"/>
            <a:ext cx="1076248" cy="687602"/>
          </a:xfrm>
        </p:spPr>
      </p:pic>
      <p:sp>
        <p:nvSpPr>
          <p:cNvPr id="16" name="TextBox 15">
            <a:extLst>
              <a:ext uri="{FF2B5EF4-FFF2-40B4-BE49-F238E27FC236}">
                <a16:creationId xmlns:a16="http://schemas.microsoft.com/office/drawing/2014/main" id="{F07858C0-1214-45FC-9ACB-B6548C71F853}"/>
              </a:ext>
            </a:extLst>
          </p:cNvPr>
          <p:cNvSpPr txBox="1"/>
          <p:nvPr/>
        </p:nvSpPr>
        <p:spPr>
          <a:xfrm>
            <a:off x="2487291" y="1879221"/>
            <a:ext cx="6617518" cy="2308324"/>
          </a:xfrm>
          <a:prstGeom prst="rect">
            <a:avLst/>
          </a:prstGeom>
          <a:noFill/>
          <a:ln>
            <a:solidFill>
              <a:srgbClr val="00A58B"/>
            </a:solidFill>
          </a:ln>
        </p:spPr>
        <p:txBody>
          <a:bodyPr wrap="square" rtlCol="0">
            <a:spAutoFit/>
          </a:bodyPr>
          <a:lstStyle/>
          <a:p>
            <a:pPr marL="285750" indent="-285750">
              <a:buFont typeface="Arial" panose="020B0604020202020204" pitchFamily="34" charset="0"/>
              <a:buChar char="•"/>
              <a:tabLst>
                <a:tab pos="169863" algn="l"/>
              </a:tabLst>
            </a:pPr>
            <a:r>
              <a:rPr lang="en-US" dirty="0"/>
              <a:t>Washington County APN liaison communicates with APN/ HCNW agencies on Career Boost, SNAP 50/50, ABAWD and NCRC Step programs to discuss possibilities of training and employment services.</a:t>
            </a:r>
          </a:p>
          <a:p>
            <a:pPr marL="285750" indent="-285750">
              <a:buFont typeface="Arial" panose="020B0604020202020204" pitchFamily="34" charset="0"/>
              <a:buChar char="•"/>
              <a:tabLst>
                <a:tab pos="169863" algn="l"/>
              </a:tabLst>
            </a:pPr>
            <a:r>
              <a:rPr lang="en-US" dirty="0"/>
              <a:t>Washington County APN liaison attends networking meetings (with various types of community agencies) to discuss Career Boost related programs to new audiences.</a:t>
            </a:r>
          </a:p>
          <a:p>
            <a:pPr marL="285750" indent="-285750">
              <a:buFont typeface="Arial" panose="020B0604020202020204" pitchFamily="34" charset="0"/>
              <a:buChar char="•"/>
              <a:tabLst>
                <a:tab pos="169863" algn="l"/>
              </a:tabLst>
            </a:pPr>
            <a:r>
              <a:rPr lang="en-US" dirty="0"/>
              <a:t>Marketing by Welcome team.</a:t>
            </a:r>
          </a:p>
        </p:txBody>
      </p:sp>
      <p:sp>
        <p:nvSpPr>
          <p:cNvPr id="17" name="Text Placeholder 11">
            <a:extLst>
              <a:ext uri="{FF2B5EF4-FFF2-40B4-BE49-F238E27FC236}">
                <a16:creationId xmlns:a16="http://schemas.microsoft.com/office/drawing/2014/main" id="{8AA8F9DC-268D-4717-952C-D18A314E1EA2}"/>
              </a:ext>
            </a:extLst>
          </p:cNvPr>
          <p:cNvSpPr txBox="1">
            <a:spLocks/>
          </p:cNvSpPr>
          <p:nvPr/>
        </p:nvSpPr>
        <p:spPr>
          <a:xfrm>
            <a:off x="209086" y="1508459"/>
            <a:ext cx="2280645" cy="116110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US" sz="2000" dirty="0"/>
              <a:t>How we recruit</a:t>
            </a:r>
          </a:p>
          <a:p>
            <a:pPr>
              <a:lnSpc>
                <a:spcPct val="100000"/>
              </a:lnSpc>
              <a:spcBef>
                <a:spcPts val="0"/>
              </a:spcBef>
            </a:pPr>
            <a:r>
              <a:rPr lang="en-US" sz="2000" dirty="0"/>
              <a:t>SNAP Participants:</a:t>
            </a:r>
          </a:p>
        </p:txBody>
      </p:sp>
      <p:sp>
        <p:nvSpPr>
          <p:cNvPr id="19" name="TextBox 18">
            <a:extLst>
              <a:ext uri="{FF2B5EF4-FFF2-40B4-BE49-F238E27FC236}">
                <a16:creationId xmlns:a16="http://schemas.microsoft.com/office/drawing/2014/main" id="{BB945B1B-4F4B-4F8F-9B49-E5D2AF0A4C99}"/>
              </a:ext>
            </a:extLst>
          </p:cNvPr>
          <p:cNvSpPr txBox="1"/>
          <p:nvPr/>
        </p:nvSpPr>
        <p:spPr>
          <a:xfrm>
            <a:off x="9302892" y="1859984"/>
            <a:ext cx="2476299" cy="1815882"/>
          </a:xfrm>
          <a:prstGeom prst="rect">
            <a:avLst/>
          </a:prstGeom>
          <a:solidFill>
            <a:schemeClr val="accent4">
              <a:lumMod val="60000"/>
              <a:lumOff val="40000"/>
            </a:schemeClr>
          </a:solidFill>
        </p:spPr>
        <p:txBody>
          <a:bodyPr wrap="square" rtlCol="0">
            <a:spAutoFit/>
          </a:bodyPr>
          <a:lstStyle/>
          <a:p>
            <a:r>
              <a:rPr lang="en-US" sz="1600" dirty="0"/>
              <a:t>As the center with the longest running Career Boost partnership, we have established an effective referral process which has been recognized as a statewide best practice.</a:t>
            </a:r>
          </a:p>
        </p:txBody>
      </p:sp>
      <p:sp>
        <p:nvSpPr>
          <p:cNvPr id="13" name="Text Placeholder 10">
            <a:extLst>
              <a:ext uri="{FF2B5EF4-FFF2-40B4-BE49-F238E27FC236}">
                <a16:creationId xmlns:a16="http://schemas.microsoft.com/office/drawing/2014/main" id="{BB718395-E9F7-485D-8A93-7BB5808FD11B}"/>
              </a:ext>
            </a:extLst>
          </p:cNvPr>
          <p:cNvSpPr txBox="1">
            <a:spLocks/>
          </p:cNvSpPr>
          <p:nvPr/>
        </p:nvSpPr>
        <p:spPr>
          <a:xfrm>
            <a:off x="209086" y="4361092"/>
            <a:ext cx="11264239" cy="464507"/>
          </a:xfrm>
          <a:prstGeom prst="rect">
            <a:avLst/>
          </a:prstGeom>
          <a:solidFill>
            <a:srgbClr val="00A58B">
              <a:alpha val="41961"/>
            </a:srgbClr>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endParaRPr lang="en-US" dirty="0">
              <a:latin typeface="+mj-lt"/>
            </a:endParaRPr>
          </a:p>
        </p:txBody>
      </p:sp>
      <p:sp>
        <p:nvSpPr>
          <p:cNvPr id="18" name="Text Placeholder 10">
            <a:extLst>
              <a:ext uri="{FF2B5EF4-FFF2-40B4-BE49-F238E27FC236}">
                <a16:creationId xmlns:a16="http://schemas.microsoft.com/office/drawing/2014/main" id="{E1CCB893-7852-4BB0-9E4B-35353CE902EB}"/>
              </a:ext>
            </a:extLst>
          </p:cNvPr>
          <p:cNvSpPr txBox="1">
            <a:spLocks/>
          </p:cNvSpPr>
          <p:nvPr/>
        </p:nvSpPr>
        <p:spPr>
          <a:xfrm>
            <a:off x="209086" y="1183431"/>
            <a:ext cx="11264239" cy="464507"/>
          </a:xfrm>
          <a:prstGeom prst="rect">
            <a:avLst/>
          </a:prstGeom>
          <a:solidFill>
            <a:srgbClr val="00A58B">
              <a:alpha val="41961"/>
            </a:srgbClr>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latin typeface="+mj-lt"/>
              </a:rPr>
              <a:t>Beaverton-Hillsboro </a:t>
            </a:r>
          </a:p>
        </p:txBody>
      </p:sp>
      <p:sp>
        <p:nvSpPr>
          <p:cNvPr id="20" name="TextBox 19">
            <a:extLst>
              <a:ext uri="{FF2B5EF4-FFF2-40B4-BE49-F238E27FC236}">
                <a16:creationId xmlns:a16="http://schemas.microsoft.com/office/drawing/2014/main" id="{E0227BC8-E83F-4AF1-9D65-E249E7FC0B53}"/>
              </a:ext>
            </a:extLst>
          </p:cNvPr>
          <p:cNvSpPr txBox="1"/>
          <p:nvPr/>
        </p:nvSpPr>
        <p:spPr>
          <a:xfrm>
            <a:off x="2487291" y="4935297"/>
            <a:ext cx="6617518" cy="1754326"/>
          </a:xfrm>
          <a:prstGeom prst="rect">
            <a:avLst/>
          </a:prstGeom>
          <a:noFill/>
          <a:ln>
            <a:solidFill>
              <a:schemeClr val="accent1">
                <a:lumMod val="60000"/>
                <a:lumOff val="40000"/>
              </a:schemeClr>
            </a:solidFill>
          </a:ln>
        </p:spPr>
        <p:txBody>
          <a:bodyPr wrap="square" rtlCol="0">
            <a:spAutoFit/>
          </a:bodyPr>
          <a:lstStyle/>
          <a:p>
            <a:pPr marL="342900" indent="-342900">
              <a:buFont typeface="Arial" panose="020B0604020202020204" pitchFamily="34" charset="0"/>
              <a:buChar char="•"/>
              <a:tabLst>
                <a:tab pos="225425" algn="l"/>
              </a:tabLst>
            </a:pPr>
            <a:r>
              <a:rPr lang="en-US" dirty="0"/>
              <a:t>Welcome email sent each week to new and reregistered WSPM Tualatin customers who identify as public assistance recipient. with information about how to access Career Boost services</a:t>
            </a:r>
          </a:p>
          <a:p>
            <a:pPr marL="342900" indent="-342900">
              <a:buFont typeface="Arial" panose="020B0604020202020204" pitchFamily="34" charset="0"/>
              <a:buChar char="•"/>
              <a:tabLst>
                <a:tab pos="225425" algn="l"/>
              </a:tabLst>
            </a:pPr>
            <a:r>
              <a:rPr lang="en-US" dirty="0"/>
              <a:t>Marketing by Welcome team.</a:t>
            </a:r>
          </a:p>
          <a:p>
            <a:pPr marL="342900" indent="-342900">
              <a:buFont typeface="Arial" panose="020B0604020202020204" pitchFamily="34" charset="0"/>
              <a:buChar char="•"/>
              <a:tabLst>
                <a:tab pos="225425" algn="l"/>
              </a:tabLst>
            </a:pPr>
            <a:r>
              <a:rPr lang="en-US" dirty="0"/>
              <a:t>Coordination with center ABAWD team including co-staffing training requests.</a:t>
            </a:r>
          </a:p>
        </p:txBody>
      </p:sp>
      <p:sp>
        <p:nvSpPr>
          <p:cNvPr id="21" name="Text Placeholder 11">
            <a:extLst>
              <a:ext uri="{FF2B5EF4-FFF2-40B4-BE49-F238E27FC236}">
                <a16:creationId xmlns:a16="http://schemas.microsoft.com/office/drawing/2014/main" id="{B3406AFA-0E73-4C99-B68A-C1577AC5F7B9}"/>
              </a:ext>
            </a:extLst>
          </p:cNvPr>
          <p:cNvSpPr txBox="1">
            <a:spLocks/>
          </p:cNvSpPr>
          <p:nvPr/>
        </p:nvSpPr>
        <p:spPr>
          <a:xfrm>
            <a:off x="209086" y="4918092"/>
            <a:ext cx="2280645" cy="619959"/>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US" sz="2000" dirty="0"/>
              <a:t>How we recruit</a:t>
            </a:r>
          </a:p>
          <a:p>
            <a:pPr>
              <a:lnSpc>
                <a:spcPct val="100000"/>
              </a:lnSpc>
              <a:spcBef>
                <a:spcPts val="0"/>
              </a:spcBef>
            </a:pPr>
            <a:r>
              <a:rPr lang="en-US" sz="2000" dirty="0"/>
              <a:t>SNAP Participants:</a:t>
            </a:r>
          </a:p>
        </p:txBody>
      </p:sp>
      <p:sp>
        <p:nvSpPr>
          <p:cNvPr id="22" name="TextBox 21">
            <a:extLst>
              <a:ext uri="{FF2B5EF4-FFF2-40B4-BE49-F238E27FC236}">
                <a16:creationId xmlns:a16="http://schemas.microsoft.com/office/drawing/2014/main" id="{089B598B-C02A-4059-BB8C-59F558981567}"/>
              </a:ext>
            </a:extLst>
          </p:cNvPr>
          <p:cNvSpPr txBox="1"/>
          <p:nvPr/>
        </p:nvSpPr>
        <p:spPr>
          <a:xfrm>
            <a:off x="9302892" y="4952274"/>
            <a:ext cx="2478024" cy="1354217"/>
          </a:xfrm>
          <a:prstGeom prst="rect">
            <a:avLst/>
          </a:prstGeom>
          <a:solidFill>
            <a:schemeClr val="accent4">
              <a:lumMod val="60000"/>
              <a:lumOff val="40000"/>
            </a:schemeClr>
          </a:solidFill>
        </p:spPr>
        <p:txBody>
          <a:bodyPr wrap="square" rtlCol="0">
            <a:spAutoFit/>
          </a:bodyPr>
          <a:lstStyle/>
          <a:p>
            <a:r>
              <a:rPr lang="en-US" sz="1600" dirty="0" err="1"/>
              <a:t>WorkSource</a:t>
            </a:r>
            <a:r>
              <a:rPr lang="en-US" sz="1600" dirty="0"/>
              <a:t> Tualatin is a calm oasis with excellent customer service and easy access to Career Boost training services</a:t>
            </a:r>
            <a:r>
              <a:rPr lang="en-US" i="1" dirty="0"/>
              <a:t>. </a:t>
            </a:r>
            <a:endParaRPr lang="en-US" dirty="0"/>
          </a:p>
        </p:txBody>
      </p:sp>
      <p:sp>
        <p:nvSpPr>
          <p:cNvPr id="23" name="Text Placeholder 10">
            <a:extLst>
              <a:ext uri="{FF2B5EF4-FFF2-40B4-BE49-F238E27FC236}">
                <a16:creationId xmlns:a16="http://schemas.microsoft.com/office/drawing/2014/main" id="{BBFE0ED9-9BBD-4AB9-815C-BF1FC1E3801D}"/>
              </a:ext>
            </a:extLst>
          </p:cNvPr>
          <p:cNvSpPr txBox="1">
            <a:spLocks/>
          </p:cNvSpPr>
          <p:nvPr/>
        </p:nvSpPr>
        <p:spPr>
          <a:xfrm>
            <a:off x="209086" y="4343887"/>
            <a:ext cx="11264239" cy="46450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latin typeface="+mj-lt"/>
              </a:rPr>
              <a:t>Tualatin</a:t>
            </a:r>
          </a:p>
        </p:txBody>
      </p:sp>
    </p:spTree>
    <p:extLst>
      <p:ext uri="{BB962C8B-B14F-4D97-AF65-F5344CB8AC3E}">
        <p14:creationId xmlns:p14="http://schemas.microsoft.com/office/powerpoint/2010/main" val="1574493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D6CDEDC-8BEF-4559-A10E-B32CE1BC9619}"/>
              </a:ext>
            </a:extLst>
          </p:cNvPr>
          <p:cNvSpPr>
            <a:spLocks noGrp="1"/>
          </p:cNvSpPr>
          <p:nvPr>
            <p:ph type="title"/>
          </p:nvPr>
        </p:nvSpPr>
        <p:spPr>
          <a:xfrm>
            <a:off x="3522132" y="365126"/>
            <a:ext cx="7833255" cy="621805"/>
          </a:xfrm>
        </p:spPr>
        <p:txBody>
          <a:bodyPr>
            <a:normAutofit/>
          </a:bodyPr>
          <a:lstStyle/>
          <a:p>
            <a:pPr algn="r"/>
            <a:r>
              <a:rPr lang="en-US" sz="3200" b="1" dirty="0"/>
              <a:t>Multnomah County</a:t>
            </a:r>
            <a:endParaRPr lang="en-US" sz="3200" dirty="0"/>
          </a:p>
        </p:txBody>
      </p:sp>
      <p:pic>
        <p:nvPicPr>
          <p:cNvPr id="9" name="Content Placeholder 8">
            <a:extLst>
              <a:ext uri="{FF2B5EF4-FFF2-40B4-BE49-F238E27FC236}">
                <a16:creationId xmlns:a16="http://schemas.microsoft.com/office/drawing/2014/main" id="{0B6535AA-E15E-4EC5-A5B2-B2AE27B2008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952" y="171679"/>
            <a:ext cx="1167092" cy="745642"/>
          </a:xfrm>
        </p:spPr>
      </p:pic>
      <p:sp>
        <p:nvSpPr>
          <p:cNvPr id="16" name="TextBox 15">
            <a:extLst>
              <a:ext uri="{FF2B5EF4-FFF2-40B4-BE49-F238E27FC236}">
                <a16:creationId xmlns:a16="http://schemas.microsoft.com/office/drawing/2014/main" id="{F07858C0-1214-45FC-9ACB-B6548C71F853}"/>
              </a:ext>
            </a:extLst>
          </p:cNvPr>
          <p:cNvSpPr txBox="1"/>
          <p:nvPr/>
        </p:nvSpPr>
        <p:spPr>
          <a:xfrm>
            <a:off x="2144890" y="1686120"/>
            <a:ext cx="7022803" cy="4478149"/>
          </a:xfrm>
          <a:prstGeom prst="rect">
            <a:avLst/>
          </a:prstGeom>
          <a:noFill/>
          <a:ln>
            <a:solidFill>
              <a:srgbClr val="00A58B"/>
            </a:solidFill>
          </a:ln>
        </p:spPr>
        <p:txBody>
          <a:bodyPr wrap="square" rtlCol="0">
            <a:spAutoFit/>
          </a:bodyPr>
          <a:lstStyle/>
          <a:p>
            <a:pPr marL="285750" indent="-285750">
              <a:spcBef>
                <a:spcPts val="600"/>
              </a:spcBef>
              <a:buFont typeface="Arial" panose="020B0604020202020204" pitchFamily="34" charset="0"/>
              <a:buChar char="•"/>
            </a:pPr>
            <a:r>
              <a:rPr lang="en-US" dirty="0"/>
              <a:t>In our Scholarship Workshop, we talk about Career Boost, and how SNAP recipients receive priority of service (priority areas are low-income, unemployed or receiving public benefits). We recruit from the Scholarship Workshop.</a:t>
            </a:r>
          </a:p>
          <a:p>
            <a:pPr marL="285750" indent="-285750">
              <a:spcBef>
                <a:spcPts val="600"/>
              </a:spcBef>
              <a:buFont typeface="Arial" panose="020B0604020202020204" pitchFamily="34" charset="0"/>
              <a:buChar char="•"/>
            </a:pPr>
            <a:r>
              <a:rPr lang="en-US" dirty="0"/>
              <a:t>We also identify eligible participants by partnering closely with our OED Welcome Team colleagues, who refer </a:t>
            </a:r>
            <a:r>
              <a:rPr lang="en-US" dirty="0" err="1"/>
              <a:t>WorkSource</a:t>
            </a:r>
            <a:r>
              <a:rPr lang="en-US" dirty="0"/>
              <a:t> clients to our Career Boost programs based on the knowledge they obtain during the Welcome conversation.</a:t>
            </a:r>
          </a:p>
          <a:p>
            <a:pPr marL="285750" indent="-285750">
              <a:spcBef>
                <a:spcPts val="600"/>
              </a:spcBef>
              <a:buFont typeface="Arial" panose="020B0604020202020204" pitchFamily="34" charset="0"/>
              <a:buChar char="•"/>
            </a:pPr>
            <a:r>
              <a:rPr lang="en-US" dirty="0"/>
              <a:t>Because we work with so many Aligned Partners who are also Career Boost providers, we do a lot of coordination with partners around shared clients to maximize Career Boost resources and support for these clients. This approach also support our organization’s shared outcomes.</a:t>
            </a:r>
          </a:p>
          <a:p>
            <a:pPr>
              <a:spcBef>
                <a:spcPts val="600"/>
              </a:spcBef>
            </a:pPr>
            <a:r>
              <a:rPr lang="en-US" dirty="0"/>
              <a:t> </a:t>
            </a:r>
          </a:p>
          <a:p>
            <a:pPr marL="338138" marR="0" lvl="0" indent="-338138"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 Placeholder 11">
            <a:extLst>
              <a:ext uri="{FF2B5EF4-FFF2-40B4-BE49-F238E27FC236}">
                <a16:creationId xmlns:a16="http://schemas.microsoft.com/office/drawing/2014/main" id="{8AA8F9DC-268D-4717-952C-D18A314E1EA2}"/>
              </a:ext>
            </a:extLst>
          </p:cNvPr>
          <p:cNvSpPr txBox="1">
            <a:spLocks/>
          </p:cNvSpPr>
          <p:nvPr/>
        </p:nvSpPr>
        <p:spPr>
          <a:xfrm>
            <a:off x="277885" y="1604971"/>
            <a:ext cx="2345520" cy="116110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How we recruit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SNAP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Participants:</a:t>
            </a:r>
          </a:p>
        </p:txBody>
      </p:sp>
      <p:sp>
        <p:nvSpPr>
          <p:cNvPr id="19" name="TextBox 18">
            <a:extLst>
              <a:ext uri="{FF2B5EF4-FFF2-40B4-BE49-F238E27FC236}">
                <a16:creationId xmlns:a16="http://schemas.microsoft.com/office/drawing/2014/main" id="{BB945B1B-4F4B-4F8F-9B49-E5D2AF0A4C99}"/>
              </a:ext>
            </a:extLst>
          </p:cNvPr>
          <p:cNvSpPr txBox="1"/>
          <p:nvPr/>
        </p:nvSpPr>
        <p:spPr>
          <a:xfrm>
            <a:off x="9325737" y="1612184"/>
            <a:ext cx="2755120" cy="4355038"/>
          </a:xfrm>
          <a:prstGeom prst="rect">
            <a:avLst/>
          </a:prstGeom>
          <a:solidFill>
            <a:schemeClr val="accent4">
              <a:lumMod val="60000"/>
              <a:lumOff val="40000"/>
            </a:schemeClr>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dirty="0"/>
              <a:t>Job search training is linked to Talent Link.</a:t>
            </a:r>
            <a:endParaRPr lang="en-US" sz="1600" b="1" dirty="0"/>
          </a:p>
          <a:p>
            <a:pPr marL="225425" marR="0" lvl="0" indent="-2254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Career Coach works closely with clients to get them ready for Talent Link. </a:t>
            </a:r>
          </a:p>
          <a:p>
            <a:pPr marL="225425" marR="0" lvl="0" indent="-2254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Provide high intensity one-on-one entry into Talent Link and/or job placement.</a:t>
            </a:r>
          </a:p>
          <a:p>
            <a:pPr>
              <a:spcBef>
                <a:spcPts val="600"/>
              </a:spcBef>
            </a:pPr>
            <a:r>
              <a:rPr lang="en-US" sz="1600" dirty="0"/>
              <a:t>Our Skills Team is cohesive, cross trained and knowledgeable about the Career Boost program.  They effectively identify eligible clients and refer them to our Career Boost Coach in a timely and smooth manner (i.e., warm hand off).</a:t>
            </a:r>
          </a:p>
        </p:txBody>
      </p:sp>
      <p:sp>
        <p:nvSpPr>
          <p:cNvPr id="13" name="Text Placeholder 10">
            <a:extLst>
              <a:ext uri="{FF2B5EF4-FFF2-40B4-BE49-F238E27FC236}">
                <a16:creationId xmlns:a16="http://schemas.microsoft.com/office/drawing/2014/main" id="{BB718395-E9F7-485D-8A93-7BB5808FD11B}"/>
              </a:ext>
            </a:extLst>
          </p:cNvPr>
          <p:cNvSpPr txBox="1">
            <a:spLocks/>
          </p:cNvSpPr>
          <p:nvPr/>
        </p:nvSpPr>
        <p:spPr>
          <a:xfrm>
            <a:off x="277885" y="1612184"/>
            <a:ext cx="11264239" cy="46450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1" name="Text Placeholder 10">
            <a:extLst>
              <a:ext uri="{FF2B5EF4-FFF2-40B4-BE49-F238E27FC236}">
                <a16:creationId xmlns:a16="http://schemas.microsoft.com/office/drawing/2014/main" id="{35F5888C-C397-4E4C-B0C9-E66C1FBA934D}"/>
              </a:ext>
            </a:extLst>
          </p:cNvPr>
          <p:cNvSpPr txBox="1">
            <a:spLocks/>
          </p:cNvSpPr>
          <p:nvPr/>
        </p:nvSpPr>
        <p:spPr>
          <a:xfrm>
            <a:off x="463880" y="1104272"/>
            <a:ext cx="11616977" cy="464507"/>
          </a:xfrm>
          <a:prstGeom prst="rect">
            <a:avLst/>
          </a:prstGeom>
          <a:solidFill>
            <a:srgbClr val="00A58B">
              <a:alpha val="41961"/>
            </a:srgbClr>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latin typeface="+mj-lt"/>
              </a:rPr>
              <a:t>Gresham</a:t>
            </a:r>
          </a:p>
        </p:txBody>
      </p:sp>
    </p:spTree>
    <p:extLst>
      <p:ext uri="{BB962C8B-B14F-4D97-AF65-F5344CB8AC3E}">
        <p14:creationId xmlns:p14="http://schemas.microsoft.com/office/powerpoint/2010/main" val="7613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D6CDEDC-8BEF-4559-A10E-B32CE1BC9619}"/>
              </a:ext>
            </a:extLst>
          </p:cNvPr>
          <p:cNvSpPr>
            <a:spLocks noGrp="1"/>
          </p:cNvSpPr>
          <p:nvPr>
            <p:ph type="title"/>
          </p:nvPr>
        </p:nvSpPr>
        <p:spPr>
          <a:xfrm>
            <a:off x="3849510" y="206677"/>
            <a:ext cx="7833255" cy="621805"/>
          </a:xfrm>
        </p:spPr>
        <p:txBody>
          <a:bodyPr>
            <a:normAutofit/>
          </a:bodyPr>
          <a:lstStyle/>
          <a:p>
            <a:pPr algn="r"/>
            <a:r>
              <a:rPr lang="en-US" sz="3200" b="1" dirty="0"/>
              <a:t>Multnomah County</a:t>
            </a:r>
            <a:endParaRPr lang="en-US" sz="3200" dirty="0"/>
          </a:p>
        </p:txBody>
      </p:sp>
      <p:sp>
        <p:nvSpPr>
          <p:cNvPr id="16" name="TextBox 15">
            <a:extLst>
              <a:ext uri="{FF2B5EF4-FFF2-40B4-BE49-F238E27FC236}">
                <a16:creationId xmlns:a16="http://schemas.microsoft.com/office/drawing/2014/main" id="{F07858C0-1214-45FC-9ACB-B6548C71F853}"/>
              </a:ext>
            </a:extLst>
          </p:cNvPr>
          <p:cNvSpPr txBox="1"/>
          <p:nvPr/>
        </p:nvSpPr>
        <p:spPr>
          <a:xfrm>
            <a:off x="2436428" y="4542599"/>
            <a:ext cx="5995258" cy="1477328"/>
          </a:xfrm>
          <a:prstGeom prst="rect">
            <a:avLst/>
          </a:prstGeom>
          <a:noFill/>
          <a:ln>
            <a:solidFill>
              <a:srgbClr val="00A58B"/>
            </a:solidFill>
          </a:ln>
        </p:spPr>
        <p:txBody>
          <a:bodyPr wrap="square" rtlCol="0">
            <a:spAutoFit/>
          </a:bodyPr>
          <a:lstStyle/>
          <a:p>
            <a:pPr marL="225425" lvl="1" indent="-225425">
              <a:buFont typeface="Arial" panose="020B0604020202020204" pitchFamily="34" charset="0"/>
              <a:buChar char="•"/>
            </a:pPr>
            <a:r>
              <a:rPr lang="en-US" dirty="0"/>
              <a:t>WSPM SE offers weekly Career Boost Information Sessions.</a:t>
            </a:r>
          </a:p>
          <a:p>
            <a:pPr marL="225425" lvl="1" indent="-225425">
              <a:buFont typeface="Arial" panose="020B0604020202020204" pitchFamily="34" charset="0"/>
              <a:buChar char="•"/>
            </a:pPr>
            <a:r>
              <a:rPr lang="en-US" dirty="0"/>
              <a:t>Staff work closely with the OED ABAWD team to source referrals.</a:t>
            </a:r>
          </a:p>
          <a:p>
            <a:pPr marL="225425" lvl="1" indent="-225425">
              <a:buFont typeface="Arial" panose="020B0604020202020204" pitchFamily="34" charset="0"/>
              <a:buChar char="•"/>
            </a:pPr>
            <a:r>
              <a:rPr lang="en-US" dirty="0"/>
              <a:t>We have DHS SNAP Navigators on site during the week who help to direct referrals and promote CB programs.</a:t>
            </a:r>
          </a:p>
        </p:txBody>
      </p:sp>
      <p:sp>
        <p:nvSpPr>
          <p:cNvPr id="17" name="Text Placeholder 11">
            <a:extLst>
              <a:ext uri="{FF2B5EF4-FFF2-40B4-BE49-F238E27FC236}">
                <a16:creationId xmlns:a16="http://schemas.microsoft.com/office/drawing/2014/main" id="{8AA8F9DC-268D-4717-952C-D18A314E1EA2}"/>
              </a:ext>
            </a:extLst>
          </p:cNvPr>
          <p:cNvSpPr txBox="1">
            <a:spLocks/>
          </p:cNvSpPr>
          <p:nvPr/>
        </p:nvSpPr>
        <p:spPr>
          <a:xfrm>
            <a:off x="319096" y="4427629"/>
            <a:ext cx="1979893" cy="116110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How we recruit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SNAP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Participants:</a:t>
            </a:r>
          </a:p>
        </p:txBody>
      </p:sp>
      <p:sp>
        <p:nvSpPr>
          <p:cNvPr id="19" name="TextBox 18">
            <a:extLst>
              <a:ext uri="{FF2B5EF4-FFF2-40B4-BE49-F238E27FC236}">
                <a16:creationId xmlns:a16="http://schemas.microsoft.com/office/drawing/2014/main" id="{BB945B1B-4F4B-4F8F-9B49-E5D2AF0A4C99}"/>
              </a:ext>
            </a:extLst>
          </p:cNvPr>
          <p:cNvSpPr txBox="1"/>
          <p:nvPr/>
        </p:nvSpPr>
        <p:spPr>
          <a:xfrm>
            <a:off x="8569125" y="4427629"/>
            <a:ext cx="3511731" cy="1754326"/>
          </a:xfrm>
          <a:prstGeom prst="rect">
            <a:avLst/>
          </a:prstGeom>
          <a:solidFill>
            <a:schemeClr val="accent4">
              <a:lumMod val="60000"/>
              <a:lumOff val="40000"/>
            </a:schemeClr>
          </a:solidFill>
        </p:spPr>
        <p:txBody>
          <a:bodyPr wrap="square" rtlCol="0">
            <a:spAutoFit/>
          </a:bodyPr>
          <a:lstStyle/>
          <a:p>
            <a:pPr lvl="0">
              <a:defRPr/>
            </a:pPr>
            <a:r>
              <a:rPr lang="en-US" dirty="0"/>
              <a:t>WSPM-SE provides customer-centered services.  We offer a wide variety of programs and services, several specific to SNAP recipients.  No appointment is required to engage with service.</a:t>
            </a:r>
            <a:endParaRPr lang="en-US" sz="1600" dirty="0"/>
          </a:p>
        </p:txBody>
      </p:sp>
      <p:sp>
        <p:nvSpPr>
          <p:cNvPr id="11" name="Text Placeholder 10">
            <a:extLst>
              <a:ext uri="{FF2B5EF4-FFF2-40B4-BE49-F238E27FC236}">
                <a16:creationId xmlns:a16="http://schemas.microsoft.com/office/drawing/2014/main" id="{35F5888C-C397-4E4C-B0C9-E66C1FBA934D}"/>
              </a:ext>
            </a:extLst>
          </p:cNvPr>
          <p:cNvSpPr txBox="1">
            <a:spLocks/>
          </p:cNvSpPr>
          <p:nvPr/>
        </p:nvSpPr>
        <p:spPr>
          <a:xfrm>
            <a:off x="463879" y="3941154"/>
            <a:ext cx="11616977" cy="464507"/>
          </a:xfrm>
          <a:prstGeom prst="rect">
            <a:avLst/>
          </a:prstGeom>
          <a:solidFill>
            <a:srgbClr val="00A58B">
              <a:alpha val="41961"/>
            </a:srgbClr>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latin typeface="+mj-lt"/>
              </a:rPr>
              <a:t>SE</a:t>
            </a:r>
            <a:endParaRPr lang="en-US" dirty="0">
              <a:latin typeface="+mj-lt"/>
            </a:endParaRPr>
          </a:p>
        </p:txBody>
      </p:sp>
      <p:sp>
        <p:nvSpPr>
          <p:cNvPr id="12" name="Text Placeholder 10">
            <a:extLst>
              <a:ext uri="{FF2B5EF4-FFF2-40B4-BE49-F238E27FC236}">
                <a16:creationId xmlns:a16="http://schemas.microsoft.com/office/drawing/2014/main" id="{A424BFCA-3C90-4563-A65B-71F2076395B6}"/>
              </a:ext>
            </a:extLst>
          </p:cNvPr>
          <p:cNvSpPr txBox="1">
            <a:spLocks/>
          </p:cNvSpPr>
          <p:nvPr/>
        </p:nvSpPr>
        <p:spPr>
          <a:xfrm>
            <a:off x="460207" y="664698"/>
            <a:ext cx="11616977" cy="464507"/>
          </a:xfrm>
          <a:prstGeom prst="rect">
            <a:avLst/>
          </a:prstGeom>
          <a:solidFill>
            <a:srgbClr val="00A58B">
              <a:alpha val="41961"/>
            </a:srgbClr>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latin typeface="+mj-lt"/>
              </a:rPr>
              <a:t>N/NE</a:t>
            </a:r>
          </a:p>
        </p:txBody>
      </p:sp>
      <p:sp>
        <p:nvSpPr>
          <p:cNvPr id="2" name="Rectangle 1">
            <a:extLst>
              <a:ext uri="{FF2B5EF4-FFF2-40B4-BE49-F238E27FC236}">
                <a16:creationId xmlns:a16="http://schemas.microsoft.com/office/drawing/2014/main" id="{4CCAF8C7-1AE9-4AD0-B39B-476232FC3631}"/>
              </a:ext>
            </a:extLst>
          </p:cNvPr>
          <p:cNvSpPr/>
          <p:nvPr/>
        </p:nvSpPr>
        <p:spPr>
          <a:xfrm>
            <a:off x="8569124" y="1299009"/>
            <a:ext cx="3511731" cy="2585323"/>
          </a:xfrm>
          <a:prstGeom prst="rect">
            <a:avLst/>
          </a:prstGeom>
          <a:solidFill>
            <a:schemeClr val="accent4">
              <a:lumMod val="60000"/>
              <a:lumOff val="40000"/>
            </a:schemeClr>
          </a:solidFill>
        </p:spPr>
        <p:txBody>
          <a:bodyPr wrap="square">
            <a:spAutoFit/>
          </a:bodyPr>
          <a:lstStyle/>
          <a:p>
            <a:r>
              <a:rPr lang="en-US" dirty="0">
                <a:solidFill>
                  <a:srgbClr val="000000"/>
                </a:solidFill>
                <a:latin typeface="Calibri" panose="020F0502020204030204" pitchFamily="34" charset="0"/>
                <a:ea typeface="Times New Roman" panose="02020603050405020304" pitchFamily="18" charset="0"/>
              </a:rPr>
              <a:t>WSPM N/NE has staff dedicated only to Career Boost customers providing career coaching, scholarship processing, connections to Talent Link and job placement services. </a:t>
            </a:r>
          </a:p>
          <a:p>
            <a:r>
              <a:rPr lang="en-US" dirty="0">
                <a:solidFill>
                  <a:srgbClr val="000000"/>
                </a:solidFill>
                <a:latin typeface="Calibri" panose="020F0502020204030204" pitchFamily="34" charset="0"/>
                <a:ea typeface="Times New Roman" panose="02020603050405020304" pitchFamily="18" charset="0"/>
              </a:rPr>
              <a:t>N/NE also provides job preparation workshops, hands on resume building and job search tools.</a:t>
            </a:r>
            <a:endParaRPr lang="en-US" dirty="0">
              <a:latin typeface="Calibri" panose="020F050202020403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DFFF856F-20CC-4FF0-A452-65818138F983}"/>
              </a:ext>
            </a:extLst>
          </p:cNvPr>
          <p:cNvSpPr txBox="1"/>
          <p:nvPr/>
        </p:nvSpPr>
        <p:spPr>
          <a:xfrm>
            <a:off x="2436428" y="1310955"/>
            <a:ext cx="5995258" cy="2308324"/>
          </a:xfrm>
          <a:prstGeom prst="rect">
            <a:avLst/>
          </a:prstGeom>
          <a:noFill/>
          <a:ln>
            <a:solidFill>
              <a:srgbClr val="00A58B"/>
            </a:solidFill>
          </a:ln>
        </p:spPr>
        <p:txBody>
          <a:bodyPr wrap="square" rtlCol="0">
            <a:spAutoFit/>
          </a:bodyPr>
          <a:lstStyle/>
          <a:p>
            <a:pPr marL="225425" lvl="0" indent="-225425" eaLnBrk="0" fontAlgn="base" hangingPunct="0">
              <a:spcBef>
                <a:spcPct val="0"/>
              </a:spcBef>
              <a:spcAft>
                <a:spcPct val="0"/>
              </a:spcAft>
              <a:buFontTx/>
              <a:buChar char="•"/>
            </a:pPr>
            <a:r>
              <a:rPr lang="en-US" altLang="en-US" dirty="0">
                <a:solidFill>
                  <a:srgbClr val="000000"/>
                </a:solidFill>
                <a:ea typeface="Times New Roman" panose="02020603050405020304" pitchFamily="18" charset="0"/>
              </a:rPr>
              <a:t>Receive referrals from DHS navigators.</a:t>
            </a:r>
            <a:endParaRPr lang="en-US" altLang="en-US" dirty="0">
              <a:solidFill>
                <a:srgbClr val="000000"/>
              </a:solidFill>
              <a:ea typeface="Calibri" panose="020F0502020204030204" pitchFamily="34" charset="0"/>
            </a:endParaRPr>
          </a:p>
          <a:p>
            <a:pPr marL="225425" lvl="0" indent="-225425" eaLnBrk="0" fontAlgn="base" hangingPunct="0">
              <a:spcBef>
                <a:spcPct val="0"/>
              </a:spcBef>
              <a:spcAft>
                <a:spcPct val="0"/>
              </a:spcAft>
              <a:buFontTx/>
              <a:buChar char="•"/>
            </a:pPr>
            <a:r>
              <a:rPr lang="en-US" altLang="en-US" dirty="0">
                <a:solidFill>
                  <a:srgbClr val="000000"/>
                </a:solidFill>
                <a:ea typeface="Times New Roman" panose="02020603050405020304" pitchFamily="18" charset="0"/>
              </a:rPr>
              <a:t>Share information with partners in the center and get referrals from them.</a:t>
            </a:r>
            <a:endParaRPr lang="en-US" altLang="en-US" dirty="0">
              <a:solidFill>
                <a:srgbClr val="000000"/>
              </a:solidFill>
              <a:ea typeface="Calibri" panose="020F0502020204030204" pitchFamily="34" charset="0"/>
            </a:endParaRPr>
          </a:p>
          <a:p>
            <a:pPr marL="225425" lvl="0" indent="-225425" eaLnBrk="0" fontAlgn="base" hangingPunct="0">
              <a:spcBef>
                <a:spcPct val="0"/>
              </a:spcBef>
              <a:spcAft>
                <a:spcPct val="0"/>
              </a:spcAft>
              <a:buFontTx/>
              <a:buChar char="•"/>
            </a:pPr>
            <a:r>
              <a:rPr lang="en-US" altLang="en-US" dirty="0">
                <a:solidFill>
                  <a:srgbClr val="000000"/>
                </a:solidFill>
                <a:ea typeface="Times New Roman" panose="02020603050405020304" pitchFamily="18" charset="0"/>
              </a:rPr>
              <a:t>Check status of walk-in applicants and if they are eligible, offer to enroll them into Career Boost.</a:t>
            </a:r>
            <a:endParaRPr lang="en-US" altLang="en-US" dirty="0">
              <a:solidFill>
                <a:srgbClr val="000000"/>
              </a:solidFill>
              <a:ea typeface="Calibri" panose="020F0502020204030204" pitchFamily="34" charset="0"/>
            </a:endParaRPr>
          </a:p>
          <a:p>
            <a:pPr marL="225425" lvl="0" indent="-225425" eaLnBrk="0" fontAlgn="base" hangingPunct="0">
              <a:spcBef>
                <a:spcPct val="0"/>
              </a:spcBef>
              <a:spcAft>
                <a:spcPct val="0"/>
              </a:spcAft>
              <a:buFontTx/>
              <a:buChar char="•"/>
            </a:pPr>
            <a:r>
              <a:rPr lang="en-US" altLang="en-US" dirty="0">
                <a:solidFill>
                  <a:srgbClr val="000000"/>
                </a:solidFill>
                <a:ea typeface="Times New Roman" panose="02020603050405020304" pitchFamily="18" charset="0"/>
              </a:rPr>
              <a:t>Disseminate information to the APN through liaisons.</a:t>
            </a:r>
            <a:endParaRPr lang="en-US" altLang="en-US" dirty="0">
              <a:solidFill>
                <a:srgbClr val="000000"/>
              </a:solidFill>
              <a:ea typeface="Calibri" panose="020F0502020204030204" pitchFamily="34" charset="0"/>
            </a:endParaRPr>
          </a:p>
          <a:p>
            <a:pPr marL="225425" lvl="0" indent="-225425" eaLnBrk="0" fontAlgn="base" hangingPunct="0">
              <a:spcBef>
                <a:spcPct val="0"/>
              </a:spcBef>
              <a:spcAft>
                <a:spcPct val="0"/>
              </a:spcAft>
              <a:buFontTx/>
              <a:buChar char="•"/>
            </a:pPr>
            <a:r>
              <a:rPr lang="en-US" altLang="en-US" dirty="0">
                <a:solidFill>
                  <a:srgbClr val="000000"/>
                </a:solidFill>
                <a:ea typeface="Times New Roman" panose="02020603050405020304" pitchFamily="18" charset="0"/>
              </a:rPr>
              <a:t>Check the status of ITA applicants from APNs to see if they are eligible for Career Boost. </a:t>
            </a:r>
            <a:endParaRPr lang="en-US" altLang="en-US" dirty="0"/>
          </a:p>
        </p:txBody>
      </p:sp>
      <p:sp>
        <p:nvSpPr>
          <p:cNvPr id="15" name="Text Placeholder 11">
            <a:extLst>
              <a:ext uri="{FF2B5EF4-FFF2-40B4-BE49-F238E27FC236}">
                <a16:creationId xmlns:a16="http://schemas.microsoft.com/office/drawing/2014/main" id="{5067C0EE-BA51-4B2C-A2C1-D8DAF8D48A55}"/>
              </a:ext>
            </a:extLst>
          </p:cNvPr>
          <p:cNvSpPr txBox="1">
            <a:spLocks/>
          </p:cNvSpPr>
          <p:nvPr/>
        </p:nvSpPr>
        <p:spPr>
          <a:xfrm>
            <a:off x="460207" y="1130836"/>
            <a:ext cx="1979893" cy="116110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How we recruit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SNAP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Participants:</a:t>
            </a:r>
          </a:p>
        </p:txBody>
      </p:sp>
      <p:pic>
        <p:nvPicPr>
          <p:cNvPr id="18" name="Content Placeholder 8">
            <a:extLst>
              <a:ext uri="{FF2B5EF4-FFF2-40B4-BE49-F238E27FC236}">
                <a16:creationId xmlns:a16="http://schemas.microsoft.com/office/drawing/2014/main" id="{B60D7D20-4F29-4606-832C-F4D40ED1978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0207" y="5818429"/>
            <a:ext cx="1131526" cy="722920"/>
          </a:xfrm>
        </p:spPr>
      </p:pic>
    </p:spTree>
    <p:extLst>
      <p:ext uri="{BB962C8B-B14F-4D97-AF65-F5344CB8AC3E}">
        <p14:creationId xmlns:p14="http://schemas.microsoft.com/office/powerpoint/2010/main" val="350604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D6CDEDC-8BEF-4559-A10E-B32CE1BC9619}"/>
              </a:ext>
            </a:extLst>
          </p:cNvPr>
          <p:cNvSpPr>
            <a:spLocks noGrp="1"/>
          </p:cNvSpPr>
          <p:nvPr>
            <p:ph type="title"/>
          </p:nvPr>
        </p:nvSpPr>
        <p:spPr>
          <a:xfrm>
            <a:off x="1548544" y="334546"/>
            <a:ext cx="9094912" cy="1025930"/>
          </a:xfrm>
        </p:spPr>
        <p:txBody>
          <a:bodyPr/>
          <a:lstStyle/>
          <a:p>
            <a:pPr algn="ctr"/>
            <a:r>
              <a:rPr lang="en-US" b="1" dirty="0"/>
              <a:t>Central City Concern</a:t>
            </a:r>
          </a:p>
        </p:txBody>
      </p:sp>
      <p:sp>
        <p:nvSpPr>
          <p:cNvPr id="11" name="Text Placeholder 10">
            <a:extLst>
              <a:ext uri="{FF2B5EF4-FFF2-40B4-BE49-F238E27FC236}">
                <a16:creationId xmlns:a16="http://schemas.microsoft.com/office/drawing/2014/main" id="{2362F6FF-23A2-4B8B-9CAC-B3A517FC8F7E}"/>
              </a:ext>
            </a:extLst>
          </p:cNvPr>
          <p:cNvSpPr>
            <a:spLocks noGrp="1"/>
          </p:cNvSpPr>
          <p:nvPr>
            <p:ph type="body" idx="1"/>
          </p:nvPr>
        </p:nvSpPr>
        <p:spPr>
          <a:xfrm>
            <a:off x="358727" y="1693690"/>
            <a:ext cx="1615089" cy="789924"/>
          </a:xfrm>
        </p:spPr>
        <p:txBody>
          <a:bodyPr>
            <a:normAutofit/>
          </a:bodyPr>
          <a:lstStyle/>
          <a:p>
            <a:r>
              <a:rPr lang="en-US" dirty="0"/>
              <a:t>Agency Mission:</a:t>
            </a:r>
            <a:r>
              <a:rPr lang="en-US" b="0" dirty="0"/>
              <a:t> </a:t>
            </a:r>
            <a:endParaRPr lang="en-US" dirty="0"/>
          </a:p>
        </p:txBody>
      </p:sp>
      <p:sp>
        <p:nvSpPr>
          <p:cNvPr id="12" name="Text Placeholder 11">
            <a:extLst>
              <a:ext uri="{FF2B5EF4-FFF2-40B4-BE49-F238E27FC236}">
                <a16:creationId xmlns:a16="http://schemas.microsoft.com/office/drawing/2014/main" id="{5FC2306C-728A-4491-9B14-68E98A2FAD3F}"/>
              </a:ext>
            </a:extLst>
          </p:cNvPr>
          <p:cNvSpPr>
            <a:spLocks noGrp="1"/>
          </p:cNvSpPr>
          <p:nvPr>
            <p:ph type="body" sz="quarter" idx="3"/>
          </p:nvPr>
        </p:nvSpPr>
        <p:spPr>
          <a:xfrm>
            <a:off x="380817" y="2479256"/>
            <a:ext cx="1897159" cy="789924"/>
          </a:xfrm>
        </p:spPr>
        <p:txBody>
          <a:bodyPr>
            <a:normAutofit/>
          </a:bodyPr>
          <a:lstStyle/>
          <a:p>
            <a:r>
              <a:rPr lang="en-US" dirty="0"/>
              <a:t>STEP Services:</a:t>
            </a:r>
          </a:p>
        </p:txBody>
      </p:sp>
      <p:pic>
        <p:nvPicPr>
          <p:cNvPr id="5" name="Picture 4">
            <a:extLst>
              <a:ext uri="{FF2B5EF4-FFF2-40B4-BE49-F238E27FC236}">
                <a16:creationId xmlns:a16="http://schemas.microsoft.com/office/drawing/2014/main" id="{A6245101-8C7F-4560-9C7C-E3AE001F3459}"/>
              </a:ext>
            </a:extLst>
          </p:cNvPr>
          <p:cNvPicPr>
            <a:picLocks noChangeAspect="1"/>
          </p:cNvPicPr>
          <p:nvPr/>
        </p:nvPicPr>
        <p:blipFill rotWithShape="1">
          <a:blip r:embed="rId2">
            <a:extLst>
              <a:ext uri="{28A0092B-C50C-407E-A947-70E740481C1C}">
                <a14:useLocalDpi xmlns:a14="http://schemas.microsoft.com/office/drawing/2010/main" val="0"/>
              </a:ext>
            </a:extLst>
          </a:blip>
          <a:srcRect l="34248"/>
          <a:stretch/>
        </p:blipFill>
        <p:spPr>
          <a:xfrm>
            <a:off x="10372928" y="254498"/>
            <a:ext cx="1613169" cy="928826"/>
          </a:xfrm>
          <a:prstGeom prst="rect">
            <a:avLst/>
          </a:prstGeom>
        </p:spPr>
      </p:pic>
      <p:sp>
        <p:nvSpPr>
          <p:cNvPr id="14" name="TextBox 13">
            <a:extLst>
              <a:ext uri="{FF2B5EF4-FFF2-40B4-BE49-F238E27FC236}">
                <a16:creationId xmlns:a16="http://schemas.microsoft.com/office/drawing/2014/main" id="{9AF07336-D8F1-4628-9108-AF334C8D9B27}"/>
              </a:ext>
            </a:extLst>
          </p:cNvPr>
          <p:cNvSpPr txBox="1"/>
          <p:nvPr/>
        </p:nvSpPr>
        <p:spPr>
          <a:xfrm>
            <a:off x="2582137" y="1790194"/>
            <a:ext cx="9165020" cy="369332"/>
          </a:xfrm>
          <a:prstGeom prst="rect">
            <a:avLst/>
          </a:prstGeom>
          <a:noFill/>
          <a:ln>
            <a:solidFill>
              <a:srgbClr val="00A58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Providing comprehensive solutions to ending homelessness and achieving self-sufficiency. </a:t>
            </a:r>
          </a:p>
        </p:txBody>
      </p:sp>
      <p:sp>
        <p:nvSpPr>
          <p:cNvPr id="15" name="TextBox 14">
            <a:extLst>
              <a:ext uri="{FF2B5EF4-FFF2-40B4-BE49-F238E27FC236}">
                <a16:creationId xmlns:a16="http://schemas.microsoft.com/office/drawing/2014/main" id="{9407B57E-C1F0-4637-8771-614EC7BDE9A0}"/>
              </a:ext>
            </a:extLst>
          </p:cNvPr>
          <p:cNvSpPr txBox="1"/>
          <p:nvPr/>
        </p:nvSpPr>
        <p:spPr>
          <a:xfrm>
            <a:off x="2582136" y="2440501"/>
            <a:ext cx="6380633" cy="1815882"/>
          </a:xfrm>
          <a:prstGeom prst="rect">
            <a:avLst/>
          </a:prstGeom>
          <a:noFill/>
          <a:ln>
            <a:solidFill>
              <a:srgbClr val="00A58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CCC assists customers with Career Planning to discover and plan short and long term goals toward career track employment. During initial engagement we determine if first steps are planning for training, job readiness and or job search. Whether starting a training or a new job, they receive support tools, services such as resume building, interviewing practice, soft skills and financial discussions for future self sufficiency planning needed. </a:t>
            </a:r>
          </a:p>
        </p:txBody>
      </p:sp>
      <p:sp>
        <p:nvSpPr>
          <p:cNvPr id="16" name="TextBox 15">
            <a:extLst>
              <a:ext uri="{FF2B5EF4-FFF2-40B4-BE49-F238E27FC236}">
                <a16:creationId xmlns:a16="http://schemas.microsoft.com/office/drawing/2014/main" id="{F07858C0-1214-45FC-9ACB-B6548C71F853}"/>
              </a:ext>
            </a:extLst>
          </p:cNvPr>
          <p:cNvSpPr txBox="1"/>
          <p:nvPr/>
        </p:nvSpPr>
        <p:spPr>
          <a:xfrm>
            <a:off x="2582136" y="5140201"/>
            <a:ext cx="6380632" cy="1200329"/>
          </a:xfrm>
          <a:prstGeom prst="rect">
            <a:avLst/>
          </a:prstGeom>
          <a:noFill/>
          <a:ln>
            <a:solidFill>
              <a:srgbClr val="00A58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CCC has transitional housing programs for individuals receiving SUDS treatment that have recently been homeless and suffering from addiction or mental illness. Our other referrals come through Transition Projects Inc. shelters with similar life challenges. </a:t>
            </a:r>
          </a:p>
        </p:txBody>
      </p:sp>
      <p:sp>
        <p:nvSpPr>
          <p:cNvPr id="17" name="Text Placeholder 11">
            <a:extLst>
              <a:ext uri="{FF2B5EF4-FFF2-40B4-BE49-F238E27FC236}">
                <a16:creationId xmlns:a16="http://schemas.microsoft.com/office/drawing/2014/main" id="{8AA8F9DC-268D-4717-952C-D18A314E1EA2}"/>
              </a:ext>
            </a:extLst>
          </p:cNvPr>
          <p:cNvSpPr txBox="1">
            <a:spLocks/>
          </p:cNvSpPr>
          <p:nvPr/>
        </p:nvSpPr>
        <p:spPr>
          <a:xfrm>
            <a:off x="358727" y="4941316"/>
            <a:ext cx="2280645" cy="1161106"/>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How we recruit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SNAP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Participants:</a:t>
            </a:r>
          </a:p>
        </p:txBody>
      </p:sp>
      <p:sp>
        <p:nvSpPr>
          <p:cNvPr id="19" name="TextBox 18">
            <a:extLst>
              <a:ext uri="{FF2B5EF4-FFF2-40B4-BE49-F238E27FC236}">
                <a16:creationId xmlns:a16="http://schemas.microsoft.com/office/drawing/2014/main" id="{BB945B1B-4F4B-4F8F-9B49-E5D2AF0A4C99}"/>
              </a:ext>
            </a:extLst>
          </p:cNvPr>
          <p:cNvSpPr txBox="1"/>
          <p:nvPr/>
        </p:nvSpPr>
        <p:spPr>
          <a:xfrm>
            <a:off x="9135763" y="2541266"/>
            <a:ext cx="2578442" cy="3785652"/>
          </a:xfrm>
          <a:prstGeom prst="rect">
            <a:avLst/>
          </a:prstGeom>
          <a:solidFill>
            <a:schemeClr val="accent4">
              <a:lumMod val="60000"/>
              <a:lumOff val="40000"/>
            </a:schemeClr>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We want all Career Boost Providers to know that we have an understanding either from lived experience as a peer or other experience and a desire to help folks who have experienced disparity, judgement and oppression in our community.</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 We want our customers to feel safe with us to be who they 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1" name="Picture 20" descr="A close up of a sign&#10;&#10;Description automatically generated">
            <a:extLst>
              <a:ext uri="{FF2B5EF4-FFF2-40B4-BE49-F238E27FC236}">
                <a16:creationId xmlns:a16="http://schemas.microsoft.com/office/drawing/2014/main" id="{4D205936-ABA2-4995-80F0-C8EDA39C44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44" y="250294"/>
            <a:ext cx="1410654" cy="1025930"/>
          </a:xfrm>
          <a:prstGeom prst="rect">
            <a:avLst/>
          </a:prstGeom>
        </p:spPr>
      </p:pic>
    </p:spTree>
    <p:extLst>
      <p:ext uri="{BB962C8B-B14F-4D97-AF65-F5344CB8AC3E}">
        <p14:creationId xmlns:p14="http://schemas.microsoft.com/office/powerpoint/2010/main" val="3231857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D6CDEDC-8BEF-4559-A10E-B32CE1BC9619}"/>
              </a:ext>
            </a:extLst>
          </p:cNvPr>
          <p:cNvSpPr>
            <a:spLocks noGrp="1"/>
          </p:cNvSpPr>
          <p:nvPr>
            <p:ph type="title"/>
          </p:nvPr>
        </p:nvSpPr>
        <p:spPr>
          <a:xfrm>
            <a:off x="839788" y="365126"/>
            <a:ext cx="10515600" cy="1025930"/>
          </a:xfrm>
        </p:spPr>
        <p:txBody>
          <a:bodyPr/>
          <a:lstStyle/>
          <a:p>
            <a:pPr algn="ctr"/>
            <a:r>
              <a:rPr lang="en-US" dirty="0"/>
              <a:t>Community Action</a:t>
            </a:r>
          </a:p>
        </p:txBody>
      </p:sp>
      <p:sp>
        <p:nvSpPr>
          <p:cNvPr id="11" name="Text Placeholder 10">
            <a:extLst>
              <a:ext uri="{FF2B5EF4-FFF2-40B4-BE49-F238E27FC236}">
                <a16:creationId xmlns:a16="http://schemas.microsoft.com/office/drawing/2014/main" id="{2362F6FF-23A2-4B8B-9CAC-B3A517FC8F7E}"/>
              </a:ext>
            </a:extLst>
          </p:cNvPr>
          <p:cNvSpPr>
            <a:spLocks noGrp="1"/>
          </p:cNvSpPr>
          <p:nvPr>
            <p:ph type="body" idx="1"/>
          </p:nvPr>
        </p:nvSpPr>
        <p:spPr>
          <a:xfrm>
            <a:off x="358727" y="1693690"/>
            <a:ext cx="1615089" cy="789924"/>
          </a:xfrm>
        </p:spPr>
        <p:txBody>
          <a:bodyPr>
            <a:normAutofit/>
          </a:bodyPr>
          <a:lstStyle/>
          <a:p>
            <a:r>
              <a:rPr lang="en-US" dirty="0"/>
              <a:t>Agency Mission:</a:t>
            </a:r>
            <a:r>
              <a:rPr lang="en-US" b="0" dirty="0"/>
              <a:t> </a:t>
            </a:r>
            <a:endParaRPr lang="en-US" dirty="0"/>
          </a:p>
        </p:txBody>
      </p:sp>
      <p:sp>
        <p:nvSpPr>
          <p:cNvPr id="12" name="Text Placeholder 11">
            <a:extLst>
              <a:ext uri="{FF2B5EF4-FFF2-40B4-BE49-F238E27FC236}">
                <a16:creationId xmlns:a16="http://schemas.microsoft.com/office/drawing/2014/main" id="{5FC2306C-728A-4491-9B14-68E98A2FAD3F}"/>
              </a:ext>
            </a:extLst>
          </p:cNvPr>
          <p:cNvSpPr>
            <a:spLocks noGrp="1"/>
          </p:cNvSpPr>
          <p:nvPr>
            <p:ph type="body" sz="quarter" idx="3"/>
          </p:nvPr>
        </p:nvSpPr>
        <p:spPr>
          <a:xfrm>
            <a:off x="358727" y="2735506"/>
            <a:ext cx="1897159" cy="789924"/>
          </a:xfrm>
        </p:spPr>
        <p:txBody>
          <a:bodyPr>
            <a:normAutofit/>
          </a:bodyPr>
          <a:lstStyle/>
          <a:p>
            <a:r>
              <a:rPr lang="en-US" dirty="0"/>
              <a:t>STEP Services:</a:t>
            </a:r>
          </a:p>
        </p:txBody>
      </p:sp>
      <p:pic>
        <p:nvPicPr>
          <p:cNvPr id="5" name="Picture 4">
            <a:extLst>
              <a:ext uri="{FF2B5EF4-FFF2-40B4-BE49-F238E27FC236}">
                <a16:creationId xmlns:a16="http://schemas.microsoft.com/office/drawing/2014/main" id="{A6245101-8C7F-4560-9C7C-E3AE001F3459}"/>
              </a:ext>
            </a:extLst>
          </p:cNvPr>
          <p:cNvPicPr>
            <a:picLocks noChangeAspect="1"/>
          </p:cNvPicPr>
          <p:nvPr/>
        </p:nvPicPr>
        <p:blipFill rotWithShape="1">
          <a:blip r:embed="rId2">
            <a:extLst>
              <a:ext uri="{28A0092B-C50C-407E-A947-70E740481C1C}">
                <a14:useLocalDpi xmlns:a14="http://schemas.microsoft.com/office/drawing/2010/main" val="0"/>
              </a:ext>
            </a:extLst>
          </a:blip>
          <a:srcRect l="34248"/>
          <a:stretch/>
        </p:blipFill>
        <p:spPr>
          <a:xfrm>
            <a:off x="10364690" y="278498"/>
            <a:ext cx="1613169" cy="928826"/>
          </a:xfrm>
          <a:prstGeom prst="rect">
            <a:avLst/>
          </a:prstGeom>
        </p:spPr>
      </p:pic>
      <p:sp>
        <p:nvSpPr>
          <p:cNvPr id="14" name="TextBox 13">
            <a:extLst>
              <a:ext uri="{FF2B5EF4-FFF2-40B4-BE49-F238E27FC236}">
                <a16:creationId xmlns:a16="http://schemas.microsoft.com/office/drawing/2014/main" id="{9AF07336-D8F1-4628-9108-AF334C8D9B27}"/>
              </a:ext>
            </a:extLst>
          </p:cNvPr>
          <p:cNvSpPr txBox="1"/>
          <p:nvPr/>
        </p:nvSpPr>
        <p:spPr>
          <a:xfrm>
            <a:off x="2582137" y="1790194"/>
            <a:ext cx="9165020" cy="646331"/>
          </a:xfrm>
          <a:prstGeom prst="rect">
            <a:avLst/>
          </a:prstGeom>
          <a:noFill/>
          <a:ln>
            <a:solidFill>
              <a:srgbClr val="00A58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Community Action leads the way to eliminate conditions of poverty and create opportunities for people and communities to thrive.	</a:t>
            </a:r>
          </a:p>
        </p:txBody>
      </p:sp>
      <p:sp>
        <p:nvSpPr>
          <p:cNvPr id="15" name="TextBox 14">
            <a:extLst>
              <a:ext uri="{FF2B5EF4-FFF2-40B4-BE49-F238E27FC236}">
                <a16:creationId xmlns:a16="http://schemas.microsoft.com/office/drawing/2014/main" id="{9407B57E-C1F0-4637-8771-614EC7BDE9A0}"/>
              </a:ext>
            </a:extLst>
          </p:cNvPr>
          <p:cNvSpPr txBox="1"/>
          <p:nvPr/>
        </p:nvSpPr>
        <p:spPr>
          <a:xfrm>
            <a:off x="2582136" y="2667150"/>
            <a:ext cx="6380633" cy="923330"/>
          </a:xfrm>
          <a:prstGeom prst="rect">
            <a:avLst/>
          </a:prstGeom>
          <a:noFill/>
          <a:ln>
            <a:solidFill>
              <a:srgbClr val="00A58B"/>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Career advancement.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Job search, training and coaching.</a:t>
            </a:r>
          </a:p>
          <a:p>
            <a:pPr marR="0" lvl="1"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F07858C0-1214-45FC-9ACB-B6548C71F853}"/>
              </a:ext>
            </a:extLst>
          </p:cNvPr>
          <p:cNvSpPr txBox="1"/>
          <p:nvPr/>
        </p:nvSpPr>
        <p:spPr>
          <a:xfrm>
            <a:off x="2595134" y="3957334"/>
            <a:ext cx="6380632" cy="2031325"/>
          </a:xfrm>
          <a:prstGeom prst="rect">
            <a:avLst/>
          </a:prstGeom>
          <a:noFill/>
          <a:ln>
            <a:solidFill>
              <a:srgbClr val="00A58B"/>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Referrals from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WorkSource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Staff Beaverton.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Visit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WorkSource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Tualatin once a week in order to make it easier for individuals that live in Tigard and Tualatin to enroll in Career Boost.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 out bi-weekly reminders to agencies in Washington County to invite them to the information sessions.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Community Action referra.ls </a:t>
            </a:r>
          </a:p>
        </p:txBody>
      </p:sp>
      <p:sp>
        <p:nvSpPr>
          <p:cNvPr id="17" name="Text Placeholder 11">
            <a:extLst>
              <a:ext uri="{FF2B5EF4-FFF2-40B4-BE49-F238E27FC236}">
                <a16:creationId xmlns:a16="http://schemas.microsoft.com/office/drawing/2014/main" id="{8AA8F9DC-268D-4717-952C-D18A314E1EA2}"/>
              </a:ext>
            </a:extLst>
          </p:cNvPr>
          <p:cNvSpPr txBox="1">
            <a:spLocks/>
          </p:cNvSpPr>
          <p:nvPr/>
        </p:nvSpPr>
        <p:spPr>
          <a:xfrm>
            <a:off x="301491" y="3828064"/>
            <a:ext cx="2280645" cy="1161106"/>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How we recruit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SNAP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Participants:</a:t>
            </a:r>
          </a:p>
        </p:txBody>
      </p:sp>
      <p:sp>
        <p:nvSpPr>
          <p:cNvPr id="18" name="TextBox 17">
            <a:extLst>
              <a:ext uri="{FF2B5EF4-FFF2-40B4-BE49-F238E27FC236}">
                <a16:creationId xmlns:a16="http://schemas.microsoft.com/office/drawing/2014/main" id="{2FCFA68D-6CA1-4611-8E61-0C7A8588A21C}"/>
              </a:ext>
            </a:extLst>
          </p:cNvPr>
          <p:cNvSpPr txBox="1"/>
          <p:nvPr/>
        </p:nvSpPr>
        <p:spPr>
          <a:xfrm>
            <a:off x="9188927" y="2661985"/>
            <a:ext cx="2644346" cy="3493264"/>
          </a:xfrm>
          <a:prstGeom prst="rect">
            <a:avLst/>
          </a:prstGeom>
          <a:solidFill>
            <a:schemeClr val="accent4">
              <a:lumMod val="60000"/>
              <a:lumOff val="40000"/>
            </a:schemeClr>
          </a:solidFill>
          <a:ln>
            <a:solidFill>
              <a:srgbClr val="FFC000"/>
            </a:solidFill>
          </a:ln>
          <a:effectLst>
            <a:outerShdw blurRad="50800" dist="38100" dir="2700000" algn="tl" rotWithShape="0">
              <a:prstClr val="black">
                <a:alpha val="40000"/>
              </a:prstClr>
            </a:outerShdw>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uLnTx/>
                <a:uFillTx/>
                <a:latin typeface="Calibri" panose="020F0502020204030204"/>
                <a:ea typeface="+mn-ea"/>
                <a:cs typeface="+mn-cs"/>
              </a:rPr>
              <a:t>We serve Washington County families, couples and single individuals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a:spcBef>
                <a:spcPts val="600"/>
              </a:spcBef>
              <a:defRPr/>
            </a:pPr>
            <a:r>
              <a:rPr lang="en-US" dirty="0">
                <a:solidFill>
                  <a:prstClr val="black"/>
                </a:solidFill>
              </a:rPr>
              <a:t>Providing resources and connections to services such as: Energy Assistance, Head Start, Early Connections prenatal services, Weatherization, Housing and Homeless Services, Food Boxes.</a:t>
            </a:r>
          </a:p>
        </p:txBody>
      </p:sp>
      <p:pic>
        <p:nvPicPr>
          <p:cNvPr id="3" name="Picture 2">
            <a:extLst>
              <a:ext uri="{FF2B5EF4-FFF2-40B4-BE49-F238E27FC236}">
                <a16:creationId xmlns:a16="http://schemas.microsoft.com/office/drawing/2014/main" id="{FC24DF26-D964-4BFA-8C9E-50193A789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96" y="450778"/>
            <a:ext cx="2197638" cy="732546"/>
          </a:xfrm>
          <a:prstGeom prst="rect">
            <a:avLst/>
          </a:prstGeom>
        </p:spPr>
      </p:pic>
    </p:spTree>
    <p:extLst>
      <p:ext uri="{BB962C8B-B14F-4D97-AF65-F5344CB8AC3E}">
        <p14:creationId xmlns:p14="http://schemas.microsoft.com/office/powerpoint/2010/main" val="1873361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D6CDEDC-8BEF-4559-A10E-B32CE1BC9619}"/>
              </a:ext>
            </a:extLst>
          </p:cNvPr>
          <p:cNvSpPr>
            <a:spLocks noGrp="1"/>
          </p:cNvSpPr>
          <p:nvPr>
            <p:ph type="title"/>
          </p:nvPr>
        </p:nvSpPr>
        <p:spPr>
          <a:xfrm>
            <a:off x="1732386" y="365126"/>
            <a:ext cx="8754381" cy="1025930"/>
          </a:xfrm>
        </p:spPr>
        <p:txBody>
          <a:bodyPr/>
          <a:lstStyle/>
          <a:p>
            <a:pPr algn="ctr"/>
            <a:r>
              <a:rPr lang="en-US" dirty="0"/>
              <a:t>Constructing Hope</a:t>
            </a:r>
          </a:p>
        </p:txBody>
      </p:sp>
      <p:sp>
        <p:nvSpPr>
          <p:cNvPr id="11" name="Text Placeholder 10">
            <a:extLst>
              <a:ext uri="{FF2B5EF4-FFF2-40B4-BE49-F238E27FC236}">
                <a16:creationId xmlns:a16="http://schemas.microsoft.com/office/drawing/2014/main" id="{2362F6FF-23A2-4B8B-9CAC-B3A517FC8F7E}"/>
              </a:ext>
            </a:extLst>
          </p:cNvPr>
          <p:cNvSpPr>
            <a:spLocks noGrp="1"/>
          </p:cNvSpPr>
          <p:nvPr>
            <p:ph type="body" idx="1"/>
          </p:nvPr>
        </p:nvSpPr>
        <p:spPr>
          <a:xfrm>
            <a:off x="358727" y="1693690"/>
            <a:ext cx="1615089" cy="789924"/>
          </a:xfrm>
        </p:spPr>
        <p:txBody>
          <a:bodyPr>
            <a:normAutofit/>
          </a:bodyPr>
          <a:lstStyle/>
          <a:p>
            <a:r>
              <a:rPr lang="en-US" dirty="0"/>
              <a:t>Agency Mission:</a:t>
            </a:r>
            <a:r>
              <a:rPr lang="en-US" b="0" dirty="0"/>
              <a:t> </a:t>
            </a:r>
            <a:endParaRPr lang="en-US" dirty="0"/>
          </a:p>
        </p:txBody>
      </p:sp>
      <p:sp>
        <p:nvSpPr>
          <p:cNvPr id="12" name="Text Placeholder 11">
            <a:extLst>
              <a:ext uri="{FF2B5EF4-FFF2-40B4-BE49-F238E27FC236}">
                <a16:creationId xmlns:a16="http://schemas.microsoft.com/office/drawing/2014/main" id="{5FC2306C-728A-4491-9B14-68E98A2FAD3F}"/>
              </a:ext>
            </a:extLst>
          </p:cNvPr>
          <p:cNvSpPr>
            <a:spLocks noGrp="1"/>
          </p:cNvSpPr>
          <p:nvPr>
            <p:ph type="body" sz="quarter" idx="3"/>
          </p:nvPr>
        </p:nvSpPr>
        <p:spPr>
          <a:xfrm>
            <a:off x="363317" y="3337758"/>
            <a:ext cx="1897159" cy="789924"/>
          </a:xfrm>
        </p:spPr>
        <p:txBody>
          <a:bodyPr>
            <a:normAutofit/>
          </a:bodyPr>
          <a:lstStyle/>
          <a:p>
            <a:r>
              <a:rPr lang="en-US" dirty="0"/>
              <a:t>STEP Services:</a:t>
            </a:r>
          </a:p>
        </p:txBody>
      </p:sp>
      <p:pic>
        <p:nvPicPr>
          <p:cNvPr id="5" name="Picture 4">
            <a:extLst>
              <a:ext uri="{FF2B5EF4-FFF2-40B4-BE49-F238E27FC236}">
                <a16:creationId xmlns:a16="http://schemas.microsoft.com/office/drawing/2014/main" id="{A6245101-8C7F-4560-9C7C-E3AE001F3459}"/>
              </a:ext>
            </a:extLst>
          </p:cNvPr>
          <p:cNvPicPr>
            <a:picLocks noChangeAspect="1"/>
          </p:cNvPicPr>
          <p:nvPr/>
        </p:nvPicPr>
        <p:blipFill rotWithShape="1">
          <a:blip r:embed="rId2">
            <a:extLst>
              <a:ext uri="{28A0092B-C50C-407E-A947-70E740481C1C}">
                <a14:useLocalDpi xmlns:a14="http://schemas.microsoft.com/office/drawing/2010/main" val="0"/>
              </a:ext>
            </a:extLst>
          </a:blip>
          <a:srcRect l="34248"/>
          <a:stretch/>
        </p:blipFill>
        <p:spPr>
          <a:xfrm>
            <a:off x="10372928" y="254498"/>
            <a:ext cx="1613169" cy="928826"/>
          </a:xfrm>
          <a:prstGeom prst="rect">
            <a:avLst/>
          </a:prstGeom>
        </p:spPr>
      </p:pic>
      <p:sp>
        <p:nvSpPr>
          <p:cNvPr id="14" name="TextBox 13">
            <a:extLst>
              <a:ext uri="{FF2B5EF4-FFF2-40B4-BE49-F238E27FC236}">
                <a16:creationId xmlns:a16="http://schemas.microsoft.com/office/drawing/2014/main" id="{9AF07336-D8F1-4628-9108-AF334C8D9B27}"/>
              </a:ext>
            </a:extLst>
          </p:cNvPr>
          <p:cNvSpPr txBox="1"/>
          <p:nvPr/>
        </p:nvSpPr>
        <p:spPr>
          <a:xfrm>
            <a:off x="2416850" y="1183324"/>
            <a:ext cx="9165020" cy="1200329"/>
          </a:xfrm>
          <a:prstGeom prst="rect">
            <a:avLst/>
          </a:prstGeom>
          <a:noFill/>
          <a:ln>
            <a:solidFill>
              <a:srgbClr val="00A58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mission of Constructing Hope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to rebuild the lives of people in our community by encouraging self-sufficiency through skills training and education in the construction industry. At Constructing Hope we serve people of color, people coming from incarceration, and low-income adults. A youth summer camp provides skills, motivation, and construction career pathways.</a:t>
            </a:r>
          </a:p>
        </p:txBody>
      </p:sp>
      <p:sp>
        <p:nvSpPr>
          <p:cNvPr id="15" name="TextBox 14">
            <a:extLst>
              <a:ext uri="{FF2B5EF4-FFF2-40B4-BE49-F238E27FC236}">
                <a16:creationId xmlns:a16="http://schemas.microsoft.com/office/drawing/2014/main" id="{9407B57E-C1F0-4637-8771-614EC7BDE9A0}"/>
              </a:ext>
            </a:extLst>
          </p:cNvPr>
          <p:cNvSpPr txBox="1"/>
          <p:nvPr/>
        </p:nvSpPr>
        <p:spPr>
          <a:xfrm>
            <a:off x="2416850" y="2469293"/>
            <a:ext cx="6380633" cy="1754326"/>
          </a:xfrm>
          <a:prstGeom prst="rect">
            <a:avLst/>
          </a:prstGeom>
          <a:noFill/>
          <a:ln>
            <a:solidFill>
              <a:srgbClr val="00A58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offer four ten-week adult and one five-week youth pre-apprenticeship training programs that includes construction skills training, interpersonal education training, life-skills training, hands-on training and site visits for those seeking entry level careers or apprenticeship in the skilled construction trades -at no cost to participants. </a:t>
            </a:r>
          </a:p>
        </p:txBody>
      </p:sp>
      <p:sp>
        <p:nvSpPr>
          <p:cNvPr id="16" name="TextBox 15">
            <a:extLst>
              <a:ext uri="{FF2B5EF4-FFF2-40B4-BE49-F238E27FC236}">
                <a16:creationId xmlns:a16="http://schemas.microsoft.com/office/drawing/2014/main" id="{F07858C0-1214-45FC-9ACB-B6548C71F853}"/>
              </a:ext>
            </a:extLst>
          </p:cNvPr>
          <p:cNvSpPr txBox="1"/>
          <p:nvPr/>
        </p:nvSpPr>
        <p:spPr>
          <a:xfrm>
            <a:off x="2416851" y="4357117"/>
            <a:ext cx="6380632" cy="2031325"/>
          </a:xfrm>
          <a:prstGeom prst="rect">
            <a:avLst/>
          </a:prstGeom>
          <a:noFill/>
          <a:ln>
            <a:solidFill>
              <a:srgbClr val="00A58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large portion of our participants are already SNAP recipients upon entering our program and those that are not we assist in signing up. In addition, we let them know that by signing up for Career Boost they are eligible for enhanced focused coaching and case management to make sure they succeed in the program.  We are currently strategizing how to better recruit  and better serve SNAP recipients.</a:t>
            </a:r>
          </a:p>
        </p:txBody>
      </p:sp>
      <p:sp>
        <p:nvSpPr>
          <p:cNvPr id="17" name="Text Placeholder 11">
            <a:extLst>
              <a:ext uri="{FF2B5EF4-FFF2-40B4-BE49-F238E27FC236}">
                <a16:creationId xmlns:a16="http://schemas.microsoft.com/office/drawing/2014/main" id="{8AA8F9DC-268D-4717-952C-D18A314E1EA2}"/>
              </a:ext>
            </a:extLst>
          </p:cNvPr>
          <p:cNvSpPr txBox="1">
            <a:spLocks/>
          </p:cNvSpPr>
          <p:nvPr/>
        </p:nvSpPr>
        <p:spPr>
          <a:xfrm>
            <a:off x="358727" y="4941316"/>
            <a:ext cx="2280645" cy="1161106"/>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How we recruit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SNAP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Participants:</a:t>
            </a:r>
          </a:p>
        </p:txBody>
      </p:sp>
      <p:sp>
        <p:nvSpPr>
          <p:cNvPr id="19" name="TextBox 18">
            <a:extLst>
              <a:ext uri="{FF2B5EF4-FFF2-40B4-BE49-F238E27FC236}">
                <a16:creationId xmlns:a16="http://schemas.microsoft.com/office/drawing/2014/main" id="{BB945B1B-4F4B-4F8F-9B49-E5D2AF0A4C99}"/>
              </a:ext>
            </a:extLst>
          </p:cNvPr>
          <p:cNvSpPr txBox="1"/>
          <p:nvPr/>
        </p:nvSpPr>
        <p:spPr>
          <a:xfrm>
            <a:off x="9075154" y="2823543"/>
            <a:ext cx="2578442" cy="2554545"/>
          </a:xfrm>
          <a:prstGeom prst="rect">
            <a:avLst/>
          </a:prstGeom>
          <a:solidFill>
            <a:schemeClr val="accent4">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next class will start January 7, 2020.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Info sessions are held every Monday at 1:30pm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more info or to apply: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www.constructinghope.org</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picture containing object, watch&#10;&#10;Description automatically generated">
            <a:extLst>
              <a:ext uri="{FF2B5EF4-FFF2-40B4-BE49-F238E27FC236}">
                <a16:creationId xmlns:a16="http://schemas.microsoft.com/office/drawing/2014/main" id="{C84D69B9-F8B9-414E-8812-A71B4E190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152" y="168895"/>
            <a:ext cx="1200801" cy="1014429"/>
          </a:xfrm>
          <a:prstGeom prst="rect">
            <a:avLst/>
          </a:prstGeom>
        </p:spPr>
      </p:pic>
    </p:spTree>
    <p:extLst>
      <p:ext uri="{BB962C8B-B14F-4D97-AF65-F5344CB8AC3E}">
        <p14:creationId xmlns:p14="http://schemas.microsoft.com/office/powerpoint/2010/main" val="3924309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2811</Words>
  <Application>Microsoft Office PowerPoint</Application>
  <PresentationFormat>Widescreen</PresentationFormat>
  <Paragraphs>262</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Career Boost Knowledge Base Has Moved</vt:lpstr>
      <vt:lpstr>WorkSource Centers</vt:lpstr>
      <vt:lpstr>Washington County</vt:lpstr>
      <vt:lpstr>Multnomah County</vt:lpstr>
      <vt:lpstr>Multnomah County</vt:lpstr>
      <vt:lpstr>Central City Concern</vt:lpstr>
      <vt:lpstr>Community Action</vt:lpstr>
      <vt:lpstr>Constructing Hope</vt:lpstr>
      <vt:lpstr>PowerPoint Presentation</vt:lpstr>
      <vt:lpstr>Immigrant &amp; Refugee  Community Organization </vt:lpstr>
      <vt:lpstr>Metropolitan Family Services</vt:lpstr>
      <vt:lpstr>PowerPoint Presentation</vt:lpstr>
      <vt:lpstr>Portland Opportunity  and Industrial Center</vt:lpstr>
      <vt:lpstr>PowerPoint Presentation</vt:lpstr>
      <vt:lpstr>PowerPoint Presentation</vt:lpstr>
      <vt:lpstr>Urban League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dc:title>
  <dc:creator>Cheryl Nee-Gieringer</dc:creator>
  <cp:lastModifiedBy>Cheryl Nee-Gieringer</cp:lastModifiedBy>
  <cp:revision>68</cp:revision>
  <cp:lastPrinted>2019-11-04T18:41:15Z</cp:lastPrinted>
  <dcterms:created xsi:type="dcterms:W3CDTF">2019-10-22T17:14:24Z</dcterms:created>
  <dcterms:modified xsi:type="dcterms:W3CDTF">2019-11-04T18:49:53Z</dcterms:modified>
</cp:coreProperties>
</file>