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D_C1CF2AAA.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63" r:id="rId3"/>
    <p:sldId id="264" r:id="rId4"/>
    <p:sldId id="256" r:id="rId5"/>
    <p:sldId id="265" r:id="rId6"/>
    <p:sldId id="267" r:id="rId7"/>
    <p:sldId id="266" r:id="rId8"/>
    <p:sldId id="277" r:id="rId9"/>
    <p:sldId id="268" r:id="rId10"/>
    <p:sldId id="269" r:id="rId11"/>
    <p:sldId id="278" r:id="rId12"/>
    <p:sldId id="279" r:id="rId13"/>
    <p:sldId id="272" r:id="rId14"/>
    <p:sldId id="281" r:id="rId15"/>
    <p:sldId id="273" r:id="rId16"/>
    <p:sldId id="275"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92C145-6B49-0238-5E56-0F2750CDBDA3}" name="Jennifer Fox" initials="JF" userId="S::jfox@worksystems.org::a381b2fd-f300-44db-92a9-d926b51157b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B6E62"/>
    <a:srgbClr val="D34F38"/>
    <a:srgbClr val="45A7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94660"/>
  </p:normalViewPr>
  <p:slideViewPr>
    <p:cSldViewPr snapToGrid="0">
      <p:cViewPr varScale="1">
        <p:scale>
          <a:sx n="86" d="100"/>
          <a:sy n="86" d="100"/>
        </p:scale>
        <p:origin x="50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modernComment_10D_C1CF2AAA.xml><?xml version="1.0" encoding="utf-8"?>
<p188:cmLst xmlns:a="http://schemas.openxmlformats.org/drawingml/2006/main" xmlns:r="http://schemas.openxmlformats.org/officeDocument/2006/relationships" xmlns:p188="http://schemas.microsoft.com/office/powerpoint/2018/8/main">
  <p188:cm id="{1B324855-4C42-45DE-B6EF-D3A14B0DF271}" authorId="{0992C145-6B49-0238-5E56-0F2750CDBDA3}" created="2022-08-23T22:54:42.764">
    <pc:sldMkLst xmlns:pc="http://schemas.microsoft.com/office/powerpoint/2013/main/command">
      <pc:docMk/>
      <pc:sldMk cId="3251579562" sldId="269"/>
    </pc:sldMkLst>
    <p188:txBody>
      <a:bodyPr/>
      <a:lstStyle/>
      <a:p>
        <a:r>
          <a:rPr lang="en-US"/>
          <a:t>Document Upload Tool</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9992-C7A3-851D-16EA-EE69879DE9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AAD4BB-A8C9-04BC-A0B0-DD6FDDFBE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887833-3934-6CBB-F218-05E46C921950}"/>
              </a:ext>
            </a:extLst>
          </p:cNvPr>
          <p:cNvSpPr>
            <a:spLocks noGrp="1"/>
          </p:cNvSpPr>
          <p:nvPr>
            <p:ph type="dt" sz="half" idx="10"/>
          </p:nvPr>
        </p:nvSpPr>
        <p:spPr/>
        <p:txBody>
          <a:bodyPr/>
          <a:lstStyle/>
          <a:p>
            <a:fld id="{9CF20E71-7220-4F69-A177-27FDF7889CB1}" type="datetimeFigureOut">
              <a:rPr lang="en-US" smtClean="0"/>
              <a:t>9/16/2022</a:t>
            </a:fld>
            <a:endParaRPr lang="en-US"/>
          </a:p>
        </p:txBody>
      </p:sp>
      <p:sp>
        <p:nvSpPr>
          <p:cNvPr id="5" name="Footer Placeholder 4">
            <a:extLst>
              <a:ext uri="{FF2B5EF4-FFF2-40B4-BE49-F238E27FC236}">
                <a16:creationId xmlns:a16="http://schemas.microsoft.com/office/drawing/2014/main" id="{C9D2B339-4E74-ED9E-143C-17F0D169E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D9C09-7147-C24F-A5BA-0E51E9E39D1C}"/>
              </a:ext>
            </a:extLst>
          </p:cNvPr>
          <p:cNvSpPr>
            <a:spLocks noGrp="1"/>
          </p:cNvSpPr>
          <p:nvPr>
            <p:ph type="sldNum" sz="quarter" idx="12"/>
          </p:nvPr>
        </p:nvSpPr>
        <p:spPr/>
        <p:txBody>
          <a:bodyPr/>
          <a:lstStyle/>
          <a:p>
            <a:fld id="{E127D75F-A68B-4677-B3C4-EB77B6D5605F}" type="slidenum">
              <a:rPr lang="en-US" smtClean="0"/>
              <a:t>‹#›</a:t>
            </a:fld>
            <a:endParaRPr lang="en-US"/>
          </a:p>
        </p:txBody>
      </p:sp>
    </p:spTree>
    <p:extLst>
      <p:ext uri="{BB962C8B-B14F-4D97-AF65-F5344CB8AC3E}">
        <p14:creationId xmlns:p14="http://schemas.microsoft.com/office/powerpoint/2010/main" val="826229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789B0-03D7-34FD-9E28-E816095182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31CD55-1853-F68B-048A-F4280F9F1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0D11F-3824-A25C-9EAB-13385F8B18EE}"/>
              </a:ext>
            </a:extLst>
          </p:cNvPr>
          <p:cNvSpPr>
            <a:spLocks noGrp="1"/>
          </p:cNvSpPr>
          <p:nvPr>
            <p:ph type="dt" sz="half" idx="10"/>
          </p:nvPr>
        </p:nvSpPr>
        <p:spPr/>
        <p:txBody>
          <a:bodyPr/>
          <a:lstStyle/>
          <a:p>
            <a:fld id="{9CF20E71-7220-4F69-A177-27FDF7889CB1}" type="datetimeFigureOut">
              <a:rPr lang="en-US" smtClean="0"/>
              <a:t>9/16/2022</a:t>
            </a:fld>
            <a:endParaRPr lang="en-US"/>
          </a:p>
        </p:txBody>
      </p:sp>
      <p:sp>
        <p:nvSpPr>
          <p:cNvPr id="5" name="Footer Placeholder 4">
            <a:extLst>
              <a:ext uri="{FF2B5EF4-FFF2-40B4-BE49-F238E27FC236}">
                <a16:creationId xmlns:a16="http://schemas.microsoft.com/office/drawing/2014/main" id="{F85C00D2-0964-31A2-8626-6129D9F12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221D0-F252-72EA-D067-E66A235C2A43}"/>
              </a:ext>
            </a:extLst>
          </p:cNvPr>
          <p:cNvSpPr>
            <a:spLocks noGrp="1"/>
          </p:cNvSpPr>
          <p:nvPr>
            <p:ph type="sldNum" sz="quarter" idx="12"/>
          </p:nvPr>
        </p:nvSpPr>
        <p:spPr/>
        <p:txBody>
          <a:bodyPr/>
          <a:lstStyle/>
          <a:p>
            <a:fld id="{E127D75F-A68B-4677-B3C4-EB77B6D5605F}" type="slidenum">
              <a:rPr lang="en-US" smtClean="0"/>
              <a:t>‹#›</a:t>
            </a:fld>
            <a:endParaRPr lang="en-US"/>
          </a:p>
        </p:txBody>
      </p:sp>
    </p:spTree>
    <p:extLst>
      <p:ext uri="{BB962C8B-B14F-4D97-AF65-F5344CB8AC3E}">
        <p14:creationId xmlns:p14="http://schemas.microsoft.com/office/powerpoint/2010/main" val="193017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3FD7E0-0495-0DC1-66F2-EE91357337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6D69D6-872E-9158-2684-069137D337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4BADE-9EB5-8D32-E0E5-2678E172085C}"/>
              </a:ext>
            </a:extLst>
          </p:cNvPr>
          <p:cNvSpPr>
            <a:spLocks noGrp="1"/>
          </p:cNvSpPr>
          <p:nvPr>
            <p:ph type="dt" sz="half" idx="10"/>
          </p:nvPr>
        </p:nvSpPr>
        <p:spPr/>
        <p:txBody>
          <a:bodyPr/>
          <a:lstStyle/>
          <a:p>
            <a:fld id="{9CF20E71-7220-4F69-A177-27FDF7889CB1}" type="datetimeFigureOut">
              <a:rPr lang="en-US" smtClean="0"/>
              <a:t>9/16/2022</a:t>
            </a:fld>
            <a:endParaRPr lang="en-US"/>
          </a:p>
        </p:txBody>
      </p:sp>
      <p:sp>
        <p:nvSpPr>
          <p:cNvPr id="5" name="Footer Placeholder 4">
            <a:extLst>
              <a:ext uri="{FF2B5EF4-FFF2-40B4-BE49-F238E27FC236}">
                <a16:creationId xmlns:a16="http://schemas.microsoft.com/office/drawing/2014/main" id="{735E9284-8904-FA93-6AD6-7B5D4CC4E9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949FB-F13C-FDA2-2434-E43DAED8F3E2}"/>
              </a:ext>
            </a:extLst>
          </p:cNvPr>
          <p:cNvSpPr>
            <a:spLocks noGrp="1"/>
          </p:cNvSpPr>
          <p:nvPr>
            <p:ph type="sldNum" sz="quarter" idx="12"/>
          </p:nvPr>
        </p:nvSpPr>
        <p:spPr/>
        <p:txBody>
          <a:bodyPr/>
          <a:lstStyle/>
          <a:p>
            <a:fld id="{E127D75F-A68B-4677-B3C4-EB77B6D5605F}" type="slidenum">
              <a:rPr lang="en-US" smtClean="0"/>
              <a:t>‹#›</a:t>
            </a:fld>
            <a:endParaRPr lang="en-US"/>
          </a:p>
        </p:txBody>
      </p:sp>
    </p:spTree>
    <p:extLst>
      <p:ext uri="{BB962C8B-B14F-4D97-AF65-F5344CB8AC3E}">
        <p14:creationId xmlns:p14="http://schemas.microsoft.com/office/powerpoint/2010/main" val="24840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C812-3C3E-03AD-374E-8C1AB150A3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8CDBB5-19D4-BBC4-F163-B12C526817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0CE82-EDB9-22B1-4BBC-C16B21F2FA74}"/>
              </a:ext>
            </a:extLst>
          </p:cNvPr>
          <p:cNvSpPr>
            <a:spLocks noGrp="1"/>
          </p:cNvSpPr>
          <p:nvPr>
            <p:ph type="dt" sz="half" idx="10"/>
          </p:nvPr>
        </p:nvSpPr>
        <p:spPr/>
        <p:txBody>
          <a:bodyPr/>
          <a:lstStyle/>
          <a:p>
            <a:fld id="{9CF20E71-7220-4F69-A177-27FDF7889CB1}" type="datetimeFigureOut">
              <a:rPr lang="en-US" smtClean="0"/>
              <a:t>9/16/2022</a:t>
            </a:fld>
            <a:endParaRPr lang="en-US"/>
          </a:p>
        </p:txBody>
      </p:sp>
      <p:sp>
        <p:nvSpPr>
          <p:cNvPr id="5" name="Footer Placeholder 4">
            <a:extLst>
              <a:ext uri="{FF2B5EF4-FFF2-40B4-BE49-F238E27FC236}">
                <a16:creationId xmlns:a16="http://schemas.microsoft.com/office/drawing/2014/main" id="{D576D484-EC3E-A455-216A-7624A209D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F56AA-2FCD-909B-0FBC-82A48761EE80}"/>
              </a:ext>
            </a:extLst>
          </p:cNvPr>
          <p:cNvSpPr>
            <a:spLocks noGrp="1"/>
          </p:cNvSpPr>
          <p:nvPr>
            <p:ph type="sldNum" sz="quarter" idx="12"/>
          </p:nvPr>
        </p:nvSpPr>
        <p:spPr/>
        <p:txBody>
          <a:bodyPr/>
          <a:lstStyle/>
          <a:p>
            <a:fld id="{E127D75F-A68B-4677-B3C4-EB77B6D5605F}" type="slidenum">
              <a:rPr lang="en-US" smtClean="0"/>
              <a:t>‹#›</a:t>
            </a:fld>
            <a:endParaRPr lang="en-US"/>
          </a:p>
        </p:txBody>
      </p:sp>
    </p:spTree>
    <p:extLst>
      <p:ext uri="{BB962C8B-B14F-4D97-AF65-F5344CB8AC3E}">
        <p14:creationId xmlns:p14="http://schemas.microsoft.com/office/powerpoint/2010/main" val="428465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D437-B8BE-82A8-5E24-C3BC116810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247B51-036E-6CD0-A724-E87D6B4BDD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53716-5F13-2CAD-FC5E-4F3B12461733}"/>
              </a:ext>
            </a:extLst>
          </p:cNvPr>
          <p:cNvSpPr>
            <a:spLocks noGrp="1"/>
          </p:cNvSpPr>
          <p:nvPr>
            <p:ph type="dt" sz="half" idx="10"/>
          </p:nvPr>
        </p:nvSpPr>
        <p:spPr/>
        <p:txBody>
          <a:bodyPr/>
          <a:lstStyle/>
          <a:p>
            <a:fld id="{9CF20E71-7220-4F69-A177-27FDF7889CB1}" type="datetimeFigureOut">
              <a:rPr lang="en-US" smtClean="0"/>
              <a:t>9/16/2022</a:t>
            </a:fld>
            <a:endParaRPr lang="en-US"/>
          </a:p>
        </p:txBody>
      </p:sp>
      <p:sp>
        <p:nvSpPr>
          <p:cNvPr id="5" name="Footer Placeholder 4">
            <a:extLst>
              <a:ext uri="{FF2B5EF4-FFF2-40B4-BE49-F238E27FC236}">
                <a16:creationId xmlns:a16="http://schemas.microsoft.com/office/drawing/2014/main" id="{755FC80D-74C4-8841-D44F-47599FE8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B3994-2A50-7EA5-32F0-4B2214315490}"/>
              </a:ext>
            </a:extLst>
          </p:cNvPr>
          <p:cNvSpPr>
            <a:spLocks noGrp="1"/>
          </p:cNvSpPr>
          <p:nvPr>
            <p:ph type="sldNum" sz="quarter" idx="12"/>
          </p:nvPr>
        </p:nvSpPr>
        <p:spPr/>
        <p:txBody>
          <a:bodyPr/>
          <a:lstStyle/>
          <a:p>
            <a:fld id="{E127D75F-A68B-4677-B3C4-EB77B6D5605F}" type="slidenum">
              <a:rPr lang="en-US" smtClean="0"/>
              <a:t>‹#›</a:t>
            </a:fld>
            <a:endParaRPr lang="en-US"/>
          </a:p>
        </p:txBody>
      </p:sp>
    </p:spTree>
    <p:extLst>
      <p:ext uri="{BB962C8B-B14F-4D97-AF65-F5344CB8AC3E}">
        <p14:creationId xmlns:p14="http://schemas.microsoft.com/office/powerpoint/2010/main" val="13032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2AD4F-626B-A8CA-7815-B0B3D4F2D2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E166FB-3681-EA68-6FF9-CF7D353434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86ED6E-1C08-709B-0873-5A942DCDFF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5EE375-BD2E-F9E5-3FF3-5923D6B233A7}"/>
              </a:ext>
            </a:extLst>
          </p:cNvPr>
          <p:cNvSpPr>
            <a:spLocks noGrp="1"/>
          </p:cNvSpPr>
          <p:nvPr>
            <p:ph type="dt" sz="half" idx="10"/>
          </p:nvPr>
        </p:nvSpPr>
        <p:spPr/>
        <p:txBody>
          <a:bodyPr/>
          <a:lstStyle/>
          <a:p>
            <a:fld id="{9CF20E71-7220-4F69-A177-27FDF7889CB1}" type="datetimeFigureOut">
              <a:rPr lang="en-US" smtClean="0"/>
              <a:t>9/16/2022</a:t>
            </a:fld>
            <a:endParaRPr lang="en-US"/>
          </a:p>
        </p:txBody>
      </p:sp>
      <p:sp>
        <p:nvSpPr>
          <p:cNvPr id="6" name="Footer Placeholder 5">
            <a:extLst>
              <a:ext uri="{FF2B5EF4-FFF2-40B4-BE49-F238E27FC236}">
                <a16:creationId xmlns:a16="http://schemas.microsoft.com/office/drawing/2014/main" id="{9B87CE8C-BB9B-B84D-E878-F5247E061C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951E33-2F8E-97B6-08A5-14DC8D9C8DA4}"/>
              </a:ext>
            </a:extLst>
          </p:cNvPr>
          <p:cNvSpPr>
            <a:spLocks noGrp="1"/>
          </p:cNvSpPr>
          <p:nvPr>
            <p:ph type="sldNum" sz="quarter" idx="12"/>
          </p:nvPr>
        </p:nvSpPr>
        <p:spPr/>
        <p:txBody>
          <a:bodyPr/>
          <a:lstStyle/>
          <a:p>
            <a:fld id="{E127D75F-A68B-4677-B3C4-EB77B6D5605F}" type="slidenum">
              <a:rPr lang="en-US" smtClean="0"/>
              <a:t>‹#›</a:t>
            </a:fld>
            <a:endParaRPr lang="en-US"/>
          </a:p>
        </p:txBody>
      </p:sp>
    </p:spTree>
    <p:extLst>
      <p:ext uri="{BB962C8B-B14F-4D97-AF65-F5344CB8AC3E}">
        <p14:creationId xmlns:p14="http://schemas.microsoft.com/office/powerpoint/2010/main" val="646891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F2AB-BD31-E628-1C38-EE75B64F04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A7720A-681D-EF63-86BD-22E2B123A3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BB90C1-2C52-F6C6-01A2-CBC3494C99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9CC3F4-2BDE-B57C-3E7A-D5BDDB6574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A049E1-A946-BB60-E442-CB20CE5A8F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F4AD03-B7AB-E877-3A54-62A94E3FCE1B}"/>
              </a:ext>
            </a:extLst>
          </p:cNvPr>
          <p:cNvSpPr>
            <a:spLocks noGrp="1"/>
          </p:cNvSpPr>
          <p:nvPr>
            <p:ph type="dt" sz="half" idx="10"/>
          </p:nvPr>
        </p:nvSpPr>
        <p:spPr/>
        <p:txBody>
          <a:bodyPr/>
          <a:lstStyle/>
          <a:p>
            <a:fld id="{9CF20E71-7220-4F69-A177-27FDF7889CB1}" type="datetimeFigureOut">
              <a:rPr lang="en-US" smtClean="0"/>
              <a:t>9/16/2022</a:t>
            </a:fld>
            <a:endParaRPr lang="en-US"/>
          </a:p>
        </p:txBody>
      </p:sp>
      <p:sp>
        <p:nvSpPr>
          <p:cNvPr id="8" name="Footer Placeholder 7">
            <a:extLst>
              <a:ext uri="{FF2B5EF4-FFF2-40B4-BE49-F238E27FC236}">
                <a16:creationId xmlns:a16="http://schemas.microsoft.com/office/drawing/2014/main" id="{11452CC8-5041-B6E9-150D-909D660B27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26351F-05C7-C7DC-FC3C-12D2155F4664}"/>
              </a:ext>
            </a:extLst>
          </p:cNvPr>
          <p:cNvSpPr>
            <a:spLocks noGrp="1"/>
          </p:cNvSpPr>
          <p:nvPr>
            <p:ph type="sldNum" sz="quarter" idx="12"/>
          </p:nvPr>
        </p:nvSpPr>
        <p:spPr/>
        <p:txBody>
          <a:bodyPr/>
          <a:lstStyle/>
          <a:p>
            <a:fld id="{E127D75F-A68B-4677-B3C4-EB77B6D5605F}" type="slidenum">
              <a:rPr lang="en-US" smtClean="0"/>
              <a:t>‹#›</a:t>
            </a:fld>
            <a:endParaRPr lang="en-US"/>
          </a:p>
        </p:txBody>
      </p:sp>
    </p:spTree>
    <p:extLst>
      <p:ext uri="{BB962C8B-B14F-4D97-AF65-F5344CB8AC3E}">
        <p14:creationId xmlns:p14="http://schemas.microsoft.com/office/powerpoint/2010/main" val="636114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977E0-BB93-60D0-401A-17F1CF03E1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54A21A-D024-9409-900C-C0C68E8570E6}"/>
              </a:ext>
            </a:extLst>
          </p:cNvPr>
          <p:cNvSpPr>
            <a:spLocks noGrp="1"/>
          </p:cNvSpPr>
          <p:nvPr>
            <p:ph type="dt" sz="half" idx="10"/>
          </p:nvPr>
        </p:nvSpPr>
        <p:spPr/>
        <p:txBody>
          <a:bodyPr/>
          <a:lstStyle/>
          <a:p>
            <a:fld id="{9CF20E71-7220-4F69-A177-27FDF7889CB1}" type="datetimeFigureOut">
              <a:rPr lang="en-US" smtClean="0"/>
              <a:t>9/16/2022</a:t>
            </a:fld>
            <a:endParaRPr lang="en-US"/>
          </a:p>
        </p:txBody>
      </p:sp>
      <p:sp>
        <p:nvSpPr>
          <p:cNvPr id="4" name="Footer Placeholder 3">
            <a:extLst>
              <a:ext uri="{FF2B5EF4-FFF2-40B4-BE49-F238E27FC236}">
                <a16:creationId xmlns:a16="http://schemas.microsoft.com/office/drawing/2014/main" id="{80BF9C5F-14ED-4292-B0E0-E52ED86EB7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84263D-1862-9ED9-EC9D-BCB400C7F008}"/>
              </a:ext>
            </a:extLst>
          </p:cNvPr>
          <p:cNvSpPr>
            <a:spLocks noGrp="1"/>
          </p:cNvSpPr>
          <p:nvPr>
            <p:ph type="sldNum" sz="quarter" idx="12"/>
          </p:nvPr>
        </p:nvSpPr>
        <p:spPr/>
        <p:txBody>
          <a:bodyPr/>
          <a:lstStyle/>
          <a:p>
            <a:fld id="{E127D75F-A68B-4677-B3C4-EB77B6D5605F}" type="slidenum">
              <a:rPr lang="en-US" smtClean="0"/>
              <a:t>‹#›</a:t>
            </a:fld>
            <a:endParaRPr lang="en-US"/>
          </a:p>
        </p:txBody>
      </p:sp>
    </p:spTree>
    <p:extLst>
      <p:ext uri="{BB962C8B-B14F-4D97-AF65-F5344CB8AC3E}">
        <p14:creationId xmlns:p14="http://schemas.microsoft.com/office/powerpoint/2010/main" val="207503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7B704D-9B10-2C75-6779-775DFFCEB227}"/>
              </a:ext>
            </a:extLst>
          </p:cNvPr>
          <p:cNvSpPr>
            <a:spLocks noGrp="1"/>
          </p:cNvSpPr>
          <p:nvPr>
            <p:ph type="dt" sz="half" idx="10"/>
          </p:nvPr>
        </p:nvSpPr>
        <p:spPr/>
        <p:txBody>
          <a:bodyPr/>
          <a:lstStyle/>
          <a:p>
            <a:fld id="{9CF20E71-7220-4F69-A177-27FDF7889CB1}" type="datetimeFigureOut">
              <a:rPr lang="en-US" smtClean="0"/>
              <a:t>9/16/2022</a:t>
            </a:fld>
            <a:endParaRPr lang="en-US"/>
          </a:p>
        </p:txBody>
      </p:sp>
      <p:sp>
        <p:nvSpPr>
          <p:cNvPr id="3" name="Footer Placeholder 2">
            <a:extLst>
              <a:ext uri="{FF2B5EF4-FFF2-40B4-BE49-F238E27FC236}">
                <a16:creationId xmlns:a16="http://schemas.microsoft.com/office/drawing/2014/main" id="{A2C0A422-0C79-B7EC-8583-AA943FF082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801B77-376B-128C-A0F1-696F5AB0E667}"/>
              </a:ext>
            </a:extLst>
          </p:cNvPr>
          <p:cNvSpPr>
            <a:spLocks noGrp="1"/>
          </p:cNvSpPr>
          <p:nvPr>
            <p:ph type="sldNum" sz="quarter" idx="12"/>
          </p:nvPr>
        </p:nvSpPr>
        <p:spPr/>
        <p:txBody>
          <a:bodyPr/>
          <a:lstStyle/>
          <a:p>
            <a:fld id="{E127D75F-A68B-4677-B3C4-EB77B6D5605F}" type="slidenum">
              <a:rPr lang="en-US" smtClean="0"/>
              <a:t>‹#›</a:t>
            </a:fld>
            <a:endParaRPr lang="en-US"/>
          </a:p>
        </p:txBody>
      </p:sp>
    </p:spTree>
    <p:extLst>
      <p:ext uri="{BB962C8B-B14F-4D97-AF65-F5344CB8AC3E}">
        <p14:creationId xmlns:p14="http://schemas.microsoft.com/office/powerpoint/2010/main" val="228839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5CA2-9323-0CCE-4CAC-8A735808FA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1B5BEB-98A6-5936-8DD1-8BEDF53360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9E0762-4F57-7753-64FF-5C862AF4B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E76C56-C979-E5D8-EF00-C60E549D51CC}"/>
              </a:ext>
            </a:extLst>
          </p:cNvPr>
          <p:cNvSpPr>
            <a:spLocks noGrp="1"/>
          </p:cNvSpPr>
          <p:nvPr>
            <p:ph type="dt" sz="half" idx="10"/>
          </p:nvPr>
        </p:nvSpPr>
        <p:spPr/>
        <p:txBody>
          <a:bodyPr/>
          <a:lstStyle/>
          <a:p>
            <a:fld id="{9CF20E71-7220-4F69-A177-27FDF7889CB1}" type="datetimeFigureOut">
              <a:rPr lang="en-US" smtClean="0"/>
              <a:t>9/16/2022</a:t>
            </a:fld>
            <a:endParaRPr lang="en-US"/>
          </a:p>
        </p:txBody>
      </p:sp>
      <p:sp>
        <p:nvSpPr>
          <p:cNvPr id="6" name="Footer Placeholder 5">
            <a:extLst>
              <a:ext uri="{FF2B5EF4-FFF2-40B4-BE49-F238E27FC236}">
                <a16:creationId xmlns:a16="http://schemas.microsoft.com/office/drawing/2014/main" id="{1CF02562-4569-B3E9-C8EA-FC378D0DC4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DC6B56-BF93-BB04-EF48-64CF997EC94A}"/>
              </a:ext>
            </a:extLst>
          </p:cNvPr>
          <p:cNvSpPr>
            <a:spLocks noGrp="1"/>
          </p:cNvSpPr>
          <p:nvPr>
            <p:ph type="sldNum" sz="quarter" idx="12"/>
          </p:nvPr>
        </p:nvSpPr>
        <p:spPr/>
        <p:txBody>
          <a:bodyPr/>
          <a:lstStyle/>
          <a:p>
            <a:fld id="{E127D75F-A68B-4677-B3C4-EB77B6D5605F}" type="slidenum">
              <a:rPr lang="en-US" smtClean="0"/>
              <a:t>‹#›</a:t>
            </a:fld>
            <a:endParaRPr lang="en-US"/>
          </a:p>
        </p:txBody>
      </p:sp>
    </p:spTree>
    <p:extLst>
      <p:ext uri="{BB962C8B-B14F-4D97-AF65-F5344CB8AC3E}">
        <p14:creationId xmlns:p14="http://schemas.microsoft.com/office/powerpoint/2010/main" val="2650879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63E0C-0645-71F7-F972-FD60516FD3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D52AD9-3C35-0709-7830-20C933DD4A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5226F6-1434-4539-2C46-BB665C158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A76006-F205-00F0-C0A9-F4951093FF30}"/>
              </a:ext>
            </a:extLst>
          </p:cNvPr>
          <p:cNvSpPr>
            <a:spLocks noGrp="1"/>
          </p:cNvSpPr>
          <p:nvPr>
            <p:ph type="dt" sz="half" idx="10"/>
          </p:nvPr>
        </p:nvSpPr>
        <p:spPr/>
        <p:txBody>
          <a:bodyPr/>
          <a:lstStyle/>
          <a:p>
            <a:fld id="{9CF20E71-7220-4F69-A177-27FDF7889CB1}" type="datetimeFigureOut">
              <a:rPr lang="en-US" smtClean="0"/>
              <a:t>9/16/2022</a:t>
            </a:fld>
            <a:endParaRPr lang="en-US"/>
          </a:p>
        </p:txBody>
      </p:sp>
      <p:sp>
        <p:nvSpPr>
          <p:cNvPr id="6" name="Footer Placeholder 5">
            <a:extLst>
              <a:ext uri="{FF2B5EF4-FFF2-40B4-BE49-F238E27FC236}">
                <a16:creationId xmlns:a16="http://schemas.microsoft.com/office/drawing/2014/main" id="{3614764E-AA8F-E03D-AF95-65EEE7BF5A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9AE0BC-015F-C941-0CDB-4D6AD097BB60}"/>
              </a:ext>
            </a:extLst>
          </p:cNvPr>
          <p:cNvSpPr>
            <a:spLocks noGrp="1"/>
          </p:cNvSpPr>
          <p:nvPr>
            <p:ph type="sldNum" sz="quarter" idx="12"/>
          </p:nvPr>
        </p:nvSpPr>
        <p:spPr/>
        <p:txBody>
          <a:bodyPr/>
          <a:lstStyle/>
          <a:p>
            <a:fld id="{E127D75F-A68B-4677-B3C4-EB77B6D5605F}" type="slidenum">
              <a:rPr lang="en-US" smtClean="0"/>
              <a:t>‹#›</a:t>
            </a:fld>
            <a:endParaRPr lang="en-US"/>
          </a:p>
        </p:txBody>
      </p:sp>
    </p:spTree>
    <p:extLst>
      <p:ext uri="{BB962C8B-B14F-4D97-AF65-F5344CB8AC3E}">
        <p14:creationId xmlns:p14="http://schemas.microsoft.com/office/powerpoint/2010/main" val="1731123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CE69B-E009-C249-B495-C9C7C31697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7EBFFD-B940-0903-4A9E-4DBCF08D63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2D46D-8A56-DC4F-623B-2ACE4E99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20E71-7220-4F69-A177-27FDF7889CB1}" type="datetimeFigureOut">
              <a:rPr lang="en-US" smtClean="0"/>
              <a:t>9/16/2022</a:t>
            </a:fld>
            <a:endParaRPr lang="en-US"/>
          </a:p>
        </p:txBody>
      </p:sp>
      <p:sp>
        <p:nvSpPr>
          <p:cNvPr id="5" name="Footer Placeholder 4">
            <a:extLst>
              <a:ext uri="{FF2B5EF4-FFF2-40B4-BE49-F238E27FC236}">
                <a16:creationId xmlns:a16="http://schemas.microsoft.com/office/drawing/2014/main" id="{65355FE5-C24E-24C5-B167-A191B646D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D949C3-2483-BF15-5A0B-2F76F0481A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7D75F-A68B-4677-B3C4-EB77B6D5605F}" type="slidenum">
              <a:rPr lang="en-US" smtClean="0"/>
              <a:t>‹#›</a:t>
            </a:fld>
            <a:endParaRPr lang="en-US"/>
          </a:p>
        </p:txBody>
      </p:sp>
    </p:spTree>
    <p:extLst>
      <p:ext uri="{BB962C8B-B14F-4D97-AF65-F5344CB8AC3E}">
        <p14:creationId xmlns:p14="http://schemas.microsoft.com/office/powerpoint/2010/main" val="1733449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0D_C1CF2AAA.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mailto:referral@humansolutions.or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jfox@worksystems.org" TargetMode="External"/><Relationship Id="rId2" Type="http://schemas.openxmlformats.org/officeDocument/2006/relationships/hyperlink" Target="mailto:srodriguez@humansolutions.org" TargetMode="External"/><Relationship Id="rId1" Type="http://schemas.openxmlformats.org/officeDocument/2006/relationships/slideLayout" Target="../slideLayouts/slideLayout1.xml"/><Relationship Id="rId4" Type="http://schemas.openxmlformats.org/officeDocument/2006/relationships/hyperlink" Target="mailto:dlambert@worksystem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referral@humansolutions.or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mailto:referral@humansolutions.or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856593" y="381385"/>
            <a:ext cx="6306207" cy="1273996"/>
          </a:xfrm>
        </p:spPr>
        <p:txBody>
          <a:bodyPr>
            <a:noAutofit/>
          </a:bodyPr>
          <a:lstStyle/>
          <a:p>
            <a:r>
              <a:rPr lang="en-US" sz="3600" b="1" dirty="0">
                <a:solidFill>
                  <a:srgbClr val="2B6E62"/>
                </a:solidFill>
              </a:rPr>
              <a:t>Referral Process for </a:t>
            </a:r>
            <a:br>
              <a:rPr lang="en-US" sz="3600" b="1" dirty="0">
                <a:solidFill>
                  <a:srgbClr val="2B6E62"/>
                </a:solidFill>
              </a:rPr>
            </a:br>
            <a:r>
              <a:rPr lang="en-US" sz="3600" b="1" dirty="0">
                <a:solidFill>
                  <a:srgbClr val="2B6E62"/>
                </a:solidFill>
              </a:rPr>
              <a:t>Our Just Future Hub</a:t>
            </a:r>
          </a:p>
        </p:txBody>
      </p:sp>
      <p:sp>
        <p:nvSpPr>
          <p:cNvPr id="3" name="Subtitle 2">
            <a:extLst>
              <a:ext uri="{FF2B5EF4-FFF2-40B4-BE49-F238E27FC236}">
                <a16:creationId xmlns:a16="http://schemas.microsoft.com/office/drawing/2014/main" id="{CF921A7D-1FCD-65A0-27A3-FF5F27A931F0}"/>
              </a:ext>
            </a:extLst>
          </p:cNvPr>
          <p:cNvSpPr>
            <a:spLocks noGrp="1"/>
          </p:cNvSpPr>
          <p:nvPr>
            <p:ph type="subTitle" idx="1"/>
          </p:nvPr>
        </p:nvSpPr>
        <p:spPr>
          <a:xfrm>
            <a:off x="1355834" y="2795752"/>
            <a:ext cx="9466046" cy="3132082"/>
          </a:xfrm>
        </p:spPr>
        <p:txBody>
          <a:bodyPr>
            <a:noAutofit/>
          </a:bodyPr>
          <a:lstStyle/>
          <a:p>
            <a:pPr algn="l"/>
            <a:r>
              <a:rPr lang="en-US" sz="2000" dirty="0">
                <a:solidFill>
                  <a:srgbClr val="2B6E62"/>
                </a:solidFill>
              </a:rPr>
              <a:t>Today is a basic presentation.  A data entry training is happening on Sept 28 from 1-3 pm.  You also can request a more in-depth ITrac data entry training with Jennifer or Daryl.  To learn more about the OJF Hub, schedule an hour-long OJF Hub Orientation with Sayra.</a:t>
            </a:r>
          </a:p>
          <a:p>
            <a:pPr algn="l"/>
            <a:endParaRPr lang="en-US" sz="2000" dirty="0">
              <a:solidFill>
                <a:srgbClr val="2B6E62"/>
              </a:solidFill>
            </a:endParaRPr>
          </a:p>
          <a:p>
            <a:pPr algn="l"/>
            <a:r>
              <a:rPr lang="en-US" sz="2000" dirty="0">
                <a:solidFill>
                  <a:srgbClr val="2B6E62"/>
                </a:solidFill>
              </a:rPr>
              <a:t>PART 1:  HOW THE HUB ACCEPTS REFERRALS </a:t>
            </a:r>
          </a:p>
          <a:p>
            <a:pPr algn="l"/>
            <a:endParaRPr lang="en-US" sz="2000" dirty="0">
              <a:solidFill>
                <a:srgbClr val="2B6E62"/>
              </a:solidFill>
            </a:endParaRPr>
          </a:p>
          <a:p>
            <a:pPr algn="l"/>
            <a:r>
              <a:rPr lang="en-US" sz="2000" dirty="0">
                <a:solidFill>
                  <a:srgbClr val="2B6E62"/>
                </a:solidFill>
              </a:rPr>
              <a:t>PART 2:   HOW TO REFER TO THE HUB</a:t>
            </a:r>
          </a:p>
          <a:p>
            <a:pPr algn="l"/>
            <a:endParaRPr lang="en-US" sz="2000" dirty="0"/>
          </a:p>
        </p:txBody>
      </p:sp>
      <p:pic>
        <p:nvPicPr>
          <p:cNvPr id="9" name="Picture 8" descr="Text&#10;&#10;Description automatically generated">
            <a:extLst>
              <a:ext uri="{FF2B5EF4-FFF2-40B4-BE49-F238E27FC236}">
                <a16:creationId xmlns:a16="http://schemas.microsoft.com/office/drawing/2014/main" id="{69456160-CF0D-7F3A-CD80-6137BBED1570}"/>
              </a:ext>
            </a:extLst>
          </p:cNvPr>
          <p:cNvPicPr>
            <a:picLocks noChangeAspect="1"/>
          </p:cNvPicPr>
          <p:nvPr/>
        </p:nvPicPr>
        <p:blipFill rotWithShape="1">
          <a:blip r:embed="rId2">
            <a:extLst>
              <a:ext uri="{28A0092B-C50C-407E-A947-70E740481C1C}">
                <a14:useLocalDpi xmlns:a14="http://schemas.microsoft.com/office/drawing/2010/main" val="0"/>
              </a:ext>
            </a:extLst>
          </a:blip>
          <a:srcRect l="65776" t="59704"/>
          <a:stretch/>
        </p:blipFill>
        <p:spPr>
          <a:xfrm>
            <a:off x="8019393" y="199697"/>
            <a:ext cx="4172607" cy="1909515"/>
          </a:xfrm>
          <a:prstGeom prst="rect">
            <a:avLst/>
          </a:prstGeom>
        </p:spPr>
      </p:pic>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2109212"/>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9875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5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Referral Process for Our Just Future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65110F-D82E-ADC3-A09E-EB5962923775}"/>
              </a:ext>
            </a:extLst>
          </p:cNvPr>
          <p:cNvSpPr txBox="1"/>
          <p:nvPr/>
        </p:nvSpPr>
        <p:spPr>
          <a:xfrm>
            <a:off x="391510" y="1006900"/>
            <a:ext cx="10237076" cy="707886"/>
          </a:xfrm>
          <a:prstGeom prst="rect">
            <a:avLst/>
          </a:prstGeom>
          <a:noFill/>
        </p:spPr>
        <p:txBody>
          <a:bodyPr wrap="square">
            <a:spAutoFit/>
          </a:bodyPr>
          <a:lstStyle/>
          <a:p>
            <a:pPr algn="l"/>
            <a:r>
              <a:rPr lang="en-US" sz="2000" b="1" dirty="0">
                <a:solidFill>
                  <a:srgbClr val="2B6E62"/>
                </a:solidFill>
              </a:rPr>
              <a:t>5.  Complete</a:t>
            </a:r>
            <a:r>
              <a:rPr lang="en-US" sz="2000" dirty="0"/>
              <a:t> </a:t>
            </a:r>
            <a:r>
              <a:rPr lang="en-US" sz="2000" b="1" dirty="0">
                <a:solidFill>
                  <a:srgbClr val="2B6E62"/>
                </a:solidFill>
              </a:rPr>
              <a:t>Application (located on Customer Documents Menu).</a:t>
            </a:r>
          </a:p>
          <a:p>
            <a:pPr marL="342900" indent="-342900" algn="l">
              <a:buFont typeface="+mj-lt"/>
              <a:buAutoNum type="arabicPeriod"/>
            </a:pPr>
            <a:endParaRPr lang="en-US" sz="2000" b="1" dirty="0">
              <a:solidFill>
                <a:srgbClr val="2B6E62"/>
              </a:solidFill>
              <a:highlight>
                <a:srgbClr val="FFFF00"/>
              </a:highlight>
            </a:endParaRPr>
          </a:p>
        </p:txBody>
      </p:sp>
      <p:pic>
        <p:nvPicPr>
          <p:cNvPr id="3" name="Picture 2">
            <a:extLst>
              <a:ext uri="{FF2B5EF4-FFF2-40B4-BE49-F238E27FC236}">
                <a16:creationId xmlns:a16="http://schemas.microsoft.com/office/drawing/2014/main" id="{FB939746-1CD8-9F62-EB11-96EF8908F84B}"/>
              </a:ext>
            </a:extLst>
          </p:cNvPr>
          <p:cNvPicPr>
            <a:picLocks noChangeAspect="1"/>
          </p:cNvPicPr>
          <p:nvPr/>
        </p:nvPicPr>
        <p:blipFill>
          <a:blip r:embed="rId3"/>
          <a:stretch>
            <a:fillRect/>
          </a:stretch>
        </p:blipFill>
        <p:spPr>
          <a:xfrm>
            <a:off x="1322393" y="1714786"/>
            <a:ext cx="5078408" cy="3304318"/>
          </a:xfrm>
          <a:prstGeom prst="rect">
            <a:avLst/>
          </a:prstGeom>
        </p:spPr>
      </p:pic>
      <p:sp>
        <p:nvSpPr>
          <p:cNvPr id="5" name="TextBox 4">
            <a:extLst>
              <a:ext uri="{FF2B5EF4-FFF2-40B4-BE49-F238E27FC236}">
                <a16:creationId xmlns:a16="http://schemas.microsoft.com/office/drawing/2014/main" id="{D54C5C34-03CA-D867-D98E-0A5E8B561989}"/>
              </a:ext>
            </a:extLst>
          </p:cNvPr>
          <p:cNvSpPr txBox="1"/>
          <p:nvPr/>
        </p:nvSpPr>
        <p:spPr>
          <a:xfrm>
            <a:off x="7669207" y="4454814"/>
            <a:ext cx="3200400" cy="646331"/>
          </a:xfrm>
          <a:prstGeom prst="rect">
            <a:avLst/>
          </a:prstGeom>
          <a:solidFill>
            <a:srgbClr val="D34F38"/>
          </a:solidFill>
          <a:ln w="28575">
            <a:solidFill>
              <a:srgbClr val="2B6E62"/>
            </a:solidFill>
          </a:ln>
        </p:spPr>
        <p:txBody>
          <a:bodyPr wrap="square" rtlCol="0" anchor="ctr">
            <a:spAutoFit/>
          </a:bodyPr>
          <a:lstStyle/>
          <a:p>
            <a:r>
              <a:rPr lang="en-US" b="1" dirty="0">
                <a:solidFill>
                  <a:schemeClr val="bg1"/>
                </a:solidFill>
              </a:rPr>
              <a:t>PRO TIP!  </a:t>
            </a:r>
            <a:r>
              <a:rPr lang="en-US" dirty="0">
                <a:solidFill>
                  <a:schemeClr val="bg1"/>
                </a:solidFill>
              </a:rPr>
              <a:t>Be sure to complete ALL the fields.  </a:t>
            </a:r>
          </a:p>
        </p:txBody>
      </p:sp>
      <p:sp>
        <p:nvSpPr>
          <p:cNvPr id="7" name="TextBox 6">
            <a:extLst>
              <a:ext uri="{FF2B5EF4-FFF2-40B4-BE49-F238E27FC236}">
                <a16:creationId xmlns:a16="http://schemas.microsoft.com/office/drawing/2014/main" id="{A479A393-B210-C646-BAE7-16620598067D}"/>
              </a:ext>
            </a:extLst>
          </p:cNvPr>
          <p:cNvSpPr txBox="1"/>
          <p:nvPr/>
        </p:nvSpPr>
        <p:spPr>
          <a:xfrm>
            <a:off x="6400801" y="337465"/>
            <a:ext cx="5791200" cy="369332"/>
          </a:xfrm>
          <a:prstGeom prst="rect">
            <a:avLst/>
          </a:prstGeom>
          <a:solidFill>
            <a:srgbClr val="D34F38"/>
          </a:solidFill>
        </p:spPr>
        <p:txBody>
          <a:bodyPr wrap="square" rtlCol="0" anchor="ctr">
            <a:spAutoFit/>
          </a:bodyPr>
          <a:lstStyle/>
          <a:p>
            <a:pPr algn="r"/>
            <a:r>
              <a:rPr lang="en-US" sz="1800" b="1" dirty="0">
                <a:solidFill>
                  <a:schemeClr val="bg1"/>
                </a:solidFill>
              </a:rPr>
              <a:t>PART 2:  HOW TO REFER TO OJF HUB</a:t>
            </a:r>
          </a:p>
        </p:txBody>
      </p:sp>
      <p:sp>
        <p:nvSpPr>
          <p:cNvPr id="4" name="Star: 5 Points 3">
            <a:extLst>
              <a:ext uri="{FF2B5EF4-FFF2-40B4-BE49-F238E27FC236}">
                <a16:creationId xmlns:a16="http://schemas.microsoft.com/office/drawing/2014/main" id="{88621095-D870-8BA7-934A-D33BC0D260B9}"/>
              </a:ext>
            </a:extLst>
          </p:cNvPr>
          <p:cNvSpPr/>
          <p:nvPr/>
        </p:nvSpPr>
        <p:spPr>
          <a:xfrm>
            <a:off x="463551" y="5951652"/>
            <a:ext cx="567558" cy="515007"/>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579562"/>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Referral Process for Our Just Future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65110F-D82E-ADC3-A09E-EB5962923775}"/>
              </a:ext>
            </a:extLst>
          </p:cNvPr>
          <p:cNvSpPr txBox="1"/>
          <p:nvPr/>
        </p:nvSpPr>
        <p:spPr>
          <a:xfrm>
            <a:off x="391510" y="1006900"/>
            <a:ext cx="10237076" cy="707886"/>
          </a:xfrm>
          <a:prstGeom prst="rect">
            <a:avLst/>
          </a:prstGeom>
          <a:noFill/>
        </p:spPr>
        <p:txBody>
          <a:bodyPr wrap="square">
            <a:spAutoFit/>
          </a:bodyPr>
          <a:lstStyle/>
          <a:p>
            <a:pPr algn="l"/>
            <a:r>
              <a:rPr lang="en-US" sz="2000" b="1" dirty="0">
                <a:solidFill>
                  <a:srgbClr val="2B6E62"/>
                </a:solidFill>
              </a:rPr>
              <a:t>6.  Upload the Career Plan via ITrac File Exchange.</a:t>
            </a:r>
          </a:p>
          <a:p>
            <a:pPr marL="342900" indent="-342900" algn="l">
              <a:buFont typeface="+mj-lt"/>
              <a:buAutoNum type="arabicPeriod"/>
            </a:pPr>
            <a:endParaRPr lang="en-US" sz="2000" b="1" dirty="0">
              <a:solidFill>
                <a:srgbClr val="2B6E62"/>
              </a:solidFill>
              <a:highlight>
                <a:srgbClr val="FFFF00"/>
              </a:highlight>
            </a:endParaRPr>
          </a:p>
        </p:txBody>
      </p:sp>
      <p:sp>
        <p:nvSpPr>
          <p:cNvPr id="5" name="TextBox 4">
            <a:extLst>
              <a:ext uri="{FF2B5EF4-FFF2-40B4-BE49-F238E27FC236}">
                <a16:creationId xmlns:a16="http://schemas.microsoft.com/office/drawing/2014/main" id="{41AA3E48-1F23-0662-02F0-05EB0E3E5431}"/>
              </a:ext>
            </a:extLst>
          </p:cNvPr>
          <p:cNvSpPr txBox="1"/>
          <p:nvPr/>
        </p:nvSpPr>
        <p:spPr>
          <a:xfrm>
            <a:off x="6400801" y="337465"/>
            <a:ext cx="5791200" cy="369332"/>
          </a:xfrm>
          <a:prstGeom prst="rect">
            <a:avLst/>
          </a:prstGeom>
          <a:solidFill>
            <a:srgbClr val="D34F38"/>
          </a:solidFill>
        </p:spPr>
        <p:txBody>
          <a:bodyPr wrap="square" rtlCol="0" anchor="ctr">
            <a:spAutoFit/>
          </a:bodyPr>
          <a:lstStyle/>
          <a:p>
            <a:pPr algn="r"/>
            <a:r>
              <a:rPr lang="en-US" sz="1800" b="1" dirty="0">
                <a:solidFill>
                  <a:schemeClr val="bg1"/>
                </a:solidFill>
              </a:rPr>
              <a:t>PART 2:  HOW TO REFER TO OJF HUB</a:t>
            </a:r>
          </a:p>
        </p:txBody>
      </p:sp>
      <p:pic>
        <p:nvPicPr>
          <p:cNvPr id="6" name="Picture 5"/>
          <p:cNvPicPr>
            <a:picLocks noChangeAspect="1"/>
          </p:cNvPicPr>
          <p:nvPr/>
        </p:nvPicPr>
        <p:blipFill>
          <a:blip r:embed="rId2"/>
          <a:stretch>
            <a:fillRect/>
          </a:stretch>
        </p:blipFill>
        <p:spPr>
          <a:xfrm>
            <a:off x="808180" y="1404428"/>
            <a:ext cx="6751783" cy="4823992"/>
          </a:xfrm>
          <a:prstGeom prst="rect">
            <a:avLst/>
          </a:prstGeom>
        </p:spPr>
      </p:pic>
      <p:pic>
        <p:nvPicPr>
          <p:cNvPr id="10" name="Picture 9"/>
          <p:cNvPicPr/>
          <p:nvPr/>
        </p:nvPicPr>
        <p:blipFill>
          <a:blip r:embed="rId3"/>
          <a:stretch>
            <a:fillRect/>
          </a:stretch>
        </p:blipFill>
        <p:spPr>
          <a:xfrm>
            <a:off x="1110209" y="5222802"/>
            <a:ext cx="6342152" cy="1571190"/>
          </a:xfrm>
          <a:prstGeom prst="rect">
            <a:avLst/>
          </a:prstGeom>
        </p:spPr>
      </p:pic>
      <p:sp>
        <p:nvSpPr>
          <p:cNvPr id="3" name="Star: 5 Points 2">
            <a:extLst>
              <a:ext uri="{FF2B5EF4-FFF2-40B4-BE49-F238E27FC236}">
                <a16:creationId xmlns:a16="http://schemas.microsoft.com/office/drawing/2014/main" id="{0B76EF91-3441-F18C-DCEF-2978AD2355FE}"/>
              </a:ext>
            </a:extLst>
          </p:cNvPr>
          <p:cNvSpPr/>
          <p:nvPr/>
        </p:nvSpPr>
        <p:spPr>
          <a:xfrm>
            <a:off x="240622" y="5962141"/>
            <a:ext cx="567558" cy="515007"/>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111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Referral Process for Our Just Future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65110F-D82E-ADC3-A09E-EB5962923775}"/>
              </a:ext>
            </a:extLst>
          </p:cNvPr>
          <p:cNvSpPr txBox="1"/>
          <p:nvPr/>
        </p:nvSpPr>
        <p:spPr>
          <a:xfrm>
            <a:off x="271437" y="813640"/>
            <a:ext cx="10237076" cy="707886"/>
          </a:xfrm>
          <a:prstGeom prst="rect">
            <a:avLst/>
          </a:prstGeom>
          <a:noFill/>
        </p:spPr>
        <p:txBody>
          <a:bodyPr wrap="square">
            <a:spAutoFit/>
          </a:bodyPr>
          <a:lstStyle/>
          <a:p>
            <a:pPr algn="l"/>
            <a:r>
              <a:rPr lang="en-US" sz="2000" b="1" dirty="0">
                <a:solidFill>
                  <a:srgbClr val="2B6E62"/>
                </a:solidFill>
              </a:rPr>
              <a:t>7.  Email </a:t>
            </a:r>
            <a:r>
              <a:rPr lang="en-US" sz="2000" b="1" dirty="0">
                <a:solidFill>
                  <a:srgbClr val="2B6E62"/>
                </a:solidFill>
                <a:hlinkClick r:id="rId2">
                  <a:extLst>
                    <a:ext uri="{A12FA001-AC4F-418D-AE19-62706E023703}">
                      <ahyp:hlinkClr xmlns:ahyp="http://schemas.microsoft.com/office/drawing/2018/hyperlinkcolor" val="tx"/>
                    </a:ext>
                  </a:extLst>
                </a:hlinkClick>
              </a:rPr>
              <a:t>referral@humansolutions.org</a:t>
            </a:r>
            <a:r>
              <a:rPr lang="en-US" sz="2000" b="1" dirty="0">
                <a:solidFill>
                  <a:srgbClr val="2B6E62"/>
                </a:solidFill>
              </a:rPr>
              <a:t>.</a:t>
            </a:r>
          </a:p>
          <a:p>
            <a:pPr marL="342900" indent="-342900" algn="l">
              <a:buFont typeface="+mj-lt"/>
              <a:buAutoNum type="arabicPeriod"/>
            </a:pPr>
            <a:endParaRPr lang="en-US" sz="2000" b="1" dirty="0">
              <a:solidFill>
                <a:srgbClr val="2B6E62"/>
              </a:solidFill>
              <a:highlight>
                <a:srgbClr val="FFFF00"/>
              </a:highlight>
            </a:endParaRPr>
          </a:p>
        </p:txBody>
      </p:sp>
      <p:sp>
        <p:nvSpPr>
          <p:cNvPr id="5" name="TextBox 4">
            <a:extLst>
              <a:ext uri="{FF2B5EF4-FFF2-40B4-BE49-F238E27FC236}">
                <a16:creationId xmlns:a16="http://schemas.microsoft.com/office/drawing/2014/main" id="{8AE14999-306A-46FC-519D-9BC2768F7012}"/>
              </a:ext>
            </a:extLst>
          </p:cNvPr>
          <p:cNvSpPr txBox="1"/>
          <p:nvPr/>
        </p:nvSpPr>
        <p:spPr>
          <a:xfrm>
            <a:off x="6400801" y="337465"/>
            <a:ext cx="5791200" cy="369332"/>
          </a:xfrm>
          <a:prstGeom prst="rect">
            <a:avLst/>
          </a:prstGeom>
          <a:solidFill>
            <a:srgbClr val="D34F38"/>
          </a:solidFill>
        </p:spPr>
        <p:txBody>
          <a:bodyPr wrap="square" rtlCol="0" anchor="ctr">
            <a:spAutoFit/>
          </a:bodyPr>
          <a:lstStyle/>
          <a:p>
            <a:pPr algn="r"/>
            <a:r>
              <a:rPr lang="en-US" sz="1800" b="1" dirty="0">
                <a:solidFill>
                  <a:schemeClr val="bg1"/>
                </a:solidFill>
              </a:rPr>
              <a:t>PART 2:  HOW TO REFER TO OJF HUB</a:t>
            </a:r>
          </a:p>
        </p:txBody>
      </p:sp>
      <p:sp>
        <p:nvSpPr>
          <p:cNvPr id="8" name="Rectangle 7"/>
          <p:cNvSpPr/>
          <p:nvPr/>
        </p:nvSpPr>
        <p:spPr>
          <a:xfrm>
            <a:off x="1432148" y="1404428"/>
            <a:ext cx="6096000" cy="5159169"/>
          </a:xfrm>
          <a:prstGeom prst="rect">
            <a:avLst/>
          </a:prstGeom>
        </p:spPr>
        <p:txBody>
          <a:bodyPr>
            <a:spAutoFit/>
          </a:bodyPr>
          <a:lstStyle/>
          <a:p>
            <a:pPr>
              <a:lnSpc>
                <a:spcPct val="107000"/>
              </a:lnSpc>
              <a:spcAft>
                <a:spcPts val="1800"/>
              </a:spcAft>
            </a:pPr>
            <a:r>
              <a:rPr lang="en-US" b="1" dirty="0">
                <a:latin typeface="Calibri" panose="020F0502020204030204" pitchFamily="34" charset="0"/>
                <a:ea typeface="Calibri" panose="020F0502020204030204" pitchFamily="34" charset="0"/>
                <a:cs typeface="Times New Roman" panose="02020603050405020304" pitchFamily="18" charset="0"/>
              </a:rPr>
              <a:t>Referral email template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ea typeface="Calibri" panose="020F0502020204030204" pitchFamily="34" charset="0"/>
                <a:cs typeface="Times New Roman" panose="02020603050405020304" pitchFamily="18" charset="0"/>
              </a:rPr>
              <a:t>Hi EOP Team</a:t>
            </a:r>
          </a:p>
          <a:p>
            <a:r>
              <a:rPr lang="en-US" sz="1600" dirty="0">
                <a:ea typeface="Calibri" panose="020F0502020204030204" pitchFamily="34" charset="0"/>
                <a:cs typeface="Times New Roman" panose="02020603050405020304" pitchFamily="18" charset="0"/>
              </a:rPr>
              <a:t>I am referring I-Trac #________for rent assistance.  I completed the referral process in I-Trac and uploaded a career plan via I-Trac file exchange.</a:t>
            </a:r>
            <a:endParaRPr lang="en-US" sz="1600" dirty="0">
              <a:ea typeface="Times New Roman" panose="02020603050405020304" pitchFamily="18" charset="0"/>
            </a:endParaRPr>
          </a:p>
          <a:p>
            <a:pPr>
              <a:lnSpc>
                <a:spcPct val="107000"/>
              </a:lnSpc>
              <a:spcAft>
                <a:spcPts val="800"/>
              </a:spcAft>
            </a:pPr>
            <a:r>
              <a:rPr lang="en-US" sz="1600" dirty="0">
                <a:ea typeface="Calibri" panose="020F0502020204030204" pitchFamily="34" charset="0"/>
                <a:cs typeface="Times New Roman" panose="02020603050405020304" pitchFamily="18" charset="0"/>
              </a:rPr>
              <a:t> </a:t>
            </a:r>
          </a:p>
          <a:p>
            <a:pPr>
              <a:lnSpc>
                <a:spcPct val="107000"/>
              </a:lnSpc>
              <a:spcAft>
                <a:spcPts val="800"/>
              </a:spcAft>
            </a:pPr>
            <a:r>
              <a:rPr lang="en-US" sz="1600" dirty="0">
                <a:ea typeface="Calibri" panose="020F0502020204030204" pitchFamily="34" charset="0"/>
                <a:cs typeface="Times New Roman" panose="02020603050405020304" pitchFamily="18" charset="0"/>
              </a:rPr>
              <a:t>(Insert career coach name)</a:t>
            </a:r>
          </a:p>
          <a:p>
            <a:r>
              <a:rPr lang="en-US" sz="1600" dirty="0">
                <a:ea typeface="Times New Roman" panose="02020603050405020304" pitchFamily="18" charset="0"/>
              </a:rPr>
              <a:t>(Partner Agency name)</a:t>
            </a:r>
          </a:p>
          <a:p>
            <a:r>
              <a:rPr lang="en-US" sz="1600" dirty="0">
                <a:ea typeface="Times New Roman" panose="02020603050405020304" pitchFamily="18" charset="0"/>
              </a:rPr>
              <a:t> </a:t>
            </a:r>
          </a:p>
          <a:p>
            <a:pPr>
              <a:lnSpc>
                <a:spcPct val="107000"/>
              </a:lnSpc>
              <a:spcAft>
                <a:spcPts val="800"/>
              </a:spcAft>
            </a:pPr>
            <a:r>
              <a:rPr lang="en-US" sz="1600" b="1" dirty="0">
                <a:ea typeface="Calibri" panose="020F0502020204030204" pitchFamily="34" charset="0"/>
                <a:cs typeface="Times New Roman" panose="02020603050405020304" pitchFamily="18" charset="0"/>
              </a:rPr>
              <a:t>Please Note**</a:t>
            </a:r>
            <a:r>
              <a:rPr lang="en-US" sz="1600" dirty="0">
                <a:ea typeface="Calibri" panose="020F0502020204030204" pitchFamily="34" charset="0"/>
                <a:cs typeface="Times New Roman" panose="02020603050405020304" pitchFamily="18" charset="0"/>
              </a:rPr>
              <a:t> The Rent Assistance Advocate will </a:t>
            </a:r>
            <a:r>
              <a:rPr lang="en-US" sz="1600" b="1" dirty="0">
                <a:solidFill>
                  <a:srgbClr val="C55A11"/>
                </a:solidFill>
                <a:ea typeface="Times New Roman" panose="02020603050405020304" pitchFamily="18" charset="0"/>
                <a:cs typeface="Times New Roman" panose="02020603050405020304" pitchFamily="18" charset="0"/>
              </a:rPr>
              <a:t>enter a review date in registration tab when she has accepted the referral and 2) The Rent Assistance advocate will have three business days to enter the OJF Hub’s first service</a:t>
            </a:r>
            <a:r>
              <a:rPr lang="en-US" sz="1600" b="1" dirty="0">
                <a:solidFill>
                  <a:srgbClr val="2B6E62"/>
                </a:solidFill>
                <a:ea typeface="Times New Roman" panose="02020603050405020304" pitchFamily="18" charset="0"/>
                <a:cs typeface="Times New Roman" panose="02020603050405020304" pitchFamily="18" charset="0"/>
              </a:rPr>
              <a:t>.</a:t>
            </a:r>
            <a:endParaRPr lang="en-US" sz="1600" dirty="0">
              <a:ea typeface="Calibri" panose="020F0502020204030204" pitchFamily="34" charset="0"/>
              <a:cs typeface="Times New Roman" panose="02020603050405020304" pitchFamily="18" charset="0"/>
            </a:endParaRPr>
          </a:p>
          <a:p>
            <a:pPr>
              <a:lnSpc>
                <a:spcPct val="107000"/>
              </a:lnSpc>
              <a:spcAft>
                <a:spcPts val="800"/>
              </a:spcAft>
            </a:pPr>
            <a:r>
              <a:rPr lang="en-US" sz="1600" b="1" dirty="0">
                <a:solidFill>
                  <a:srgbClr val="2B6E62"/>
                </a:solidFill>
                <a:ea typeface="Times New Roman" panose="02020603050405020304" pitchFamily="18"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The EOP Family Advocate will notify career coach when the service has been entered. Lastly, Career Coach will notify the assigned Family Advocate when a service has been copied in ITrac for the advocate to move forward with contacting participant for an intake.</a:t>
            </a:r>
            <a:r>
              <a:rPr lang="en-US" sz="1600" i="1" dirty="0">
                <a:ea typeface="Calibri" panose="020F0502020204030204" pitchFamily="34" charset="0"/>
                <a:cs typeface="Times New Roman" panose="02020603050405020304" pitchFamily="18" charset="0"/>
              </a:rPr>
              <a:t> </a:t>
            </a:r>
            <a:endParaRPr lang="en-US"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9249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Referral Process for Our Just Future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3C2ACC2-E6D6-153A-C344-3F1D00E4140A}"/>
              </a:ext>
            </a:extLst>
          </p:cNvPr>
          <p:cNvSpPr txBox="1"/>
          <p:nvPr/>
        </p:nvSpPr>
        <p:spPr>
          <a:xfrm>
            <a:off x="6400801" y="337465"/>
            <a:ext cx="5791200" cy="369332"/>
          </a:xfrm>
          <a:prstGeom prst="rect">
            <a:avLst/>
          </a:prstGeom>
          <a:solidFill>
            <a:srgbClr val="D34F38"/>
          </a:solidFill>
        </p:spPr>
        <p:txBody>
          <a:bodyPr wrap="square" rtlCol="0" anchor="ctr">
            <a:spAutoFit/>
          </a:bodyPr>
          <a:lstStyle/>
          <a:p>
            <a:pPr algn="r"/>
            <a:r>
              <a:rPr lang="en-US" sz="1800" b="1" dirty="0">
                <a:solidFill>
                  <a:schemeClr val="bg1"/>
                </a:solidFill>
              </a:rPr>
              <a:t>PART 2:  HOW TO REFER TO OJF HUB</a:t>
            </a:r>
          </a:p>
        </p:txBody>
      </p:sp>
      <p:sp>
        <p:nvSpPr>
          <p:cNvPr id="9" name="TextBox 8">
            <a:extLst>
              <a:ext uri="{FF2B5EF4-FFF2-40B4-BE49-F238E27FC236}">
                <a16:creationId xmlns:a16="http://schemas.microsoft.com/office/drawing/2014/main" id="{4765110F-D82E-ADC3-A09E-EB5962923775}"/>
              </a:ext>
            </a:extLst>
          </p:cNvPr>
          <p:cNvSpPr txBox="1"/>
          <p:nvPr/>
        </p:nvSpPr>
        <p:spPr>
          <a:xfrm>
            <a:off x="391510" y="1006900"/>
            <a:ext cx="10823028" cy="1323439"/>
          </a:xfrm>
          <a:prstGeom prst="rect">
            <a:avLst/>
          </a:prstGeom>
          <a:noFill/>
        </p:spPr>
        <p:txBody>
          <a:bodyPr wrap="square">
            <a:spAutoFit/>
          </a:bodyPr>
          <a:lstStyle/>
          <a:p>
            <a:pPr marL="457200" indent="-457200" algn="l">
              <a:buFont typeface="+mj-lt"/>
              <a:buAutoNum type="arabicPeriod" startAt="8"/>
            </a:pPr>
            <a:r>
              <a:rPr lang="en-US" sz="2000" b="1" dirty="0">
                <a:solidFill>
                  <a:srgbClr val="2B6E62"/>
                </a:solidFill>
              </a:rPr>
              <a:t>Wait three business days.</a:t>
            </a:r>
          </a:p>
          <a:p>
            <a:pPr marL="457200" indent="-457200" algn="l">
              <a:buAutoNum type="arabicPeriod" startAt="8"/>
            </a:pPr>
            <a:r>
              <a:rPr lang="en-US" sz="2000" b="1" dirty="0">
                <a:solidFill>
                  <a:srgbClr val="2B6E62"/>
                </a:solidFill>
              </a:rPr>
              <a:t>Look in the Rent Assistance record to see if OJF HUB has 1) </a:t>
            </a:r>
            <a:r>
              <a:rPr lang="en-US" sz="2000" b="1" dirty="0">
                <a:solidFill>
                  <a:srgbClr val="2B6E62"/>
                </a:solidFill>
                <a:highlight>
                  <a:srgbClr val="00FF00"/>
                </a:highlight>
              </a:rPr>
              <a:t>accepted the referral </a:t>
            </a:r>
            <a:r>
              <a:rPr lang="en-US" sz="2000" b="1" dirty="0">
                <a:solidFill>
                  <a:srgbClr val="2B6E62"/>
                </a:solidFill>
              </a:rPr>
              <a:t>and 2) entered the OJF Hub’s first service.</a:t>
            </a:r>
          </a:p>
          <a:p>
            <a:pPr marL="342900" indent="-342900" algn="l">
              <a:buFont typeface="+mj-lt"/>
              <a:buAutoNum type="arabicPeriod"/>
            </a:pPr>
            <a:endParaRPr lang="en-US" sz="2000" b="1" dirty="0">
              <a:solidFill>
                <a:srgbClr val="2B6E62"/>
              </a:solidFill>
              <a:highlight>
                <a:srgbClr val="FFFF00"/>
              </a:highlight>
            </a:endParaRPr>
          </a:p>
        </p:txBody>
      </p:sp>
      <p:pic>
        <p:nvPicPr>
          <p:cNvPr id="6" name="Picture 5">
            <a:extLst>
              <a:ext uri="{FF2B5EF4-FFF2-40B4-BE49-F238E27FC236}">
                <a16:creationId xmlns:a16="http://schemas.microsoft.com/office/drawing/2014/main" id="{170A626F-DE2B-409A-776C-BBB96555BB23}"/>
              </a:ext>
            </a:extLst>
          </p:cNvPr>
          <p:cNvPicPr>
            <a:picLocks noChangeAspect="1"/>
          </p:cNvPicPr>
          <p:nvPr/>
        </p:nvPicPr>
        <p:blipFill>
          <a:blip r:embed="rId2"/>
          <a:stretch>
            <a:fillRect/>
          </a:stretch>
        </p:blipFill>
        <p:spPr>
          <a:xfrm>
            <a:off x="2385449" y="2516661"/>
            <a:ext cx="7421101" cy="3902696"/>
          </a:xfrm>
          <a:prstGeom prst="rect">
            <a:avLst/>
          </a:prstGeom>
        </p:spPr>
      </p:pic>
      <p:sp>
        <p:nvSpPr>
          <p:cNvPr id="10" name="Arrow: Right 9">
            <a:extLst>
              <a:ext uri="{FF2B5EF4-FFF2-40B4-BE49-F238E27FC236}">
                <a16:creationId xmlns:a16="http://schemas.microsoft.com/office/drawing/2014/main" id="{5B4F091D-389D-0766-A33D-8BD58B668932}"/>
              </a:ext>
            </a:extLst>
          </p:cNvPr>
          <p:cNvSpPr/>
          <p:nvPr/>
        </p:nvSpPr>
        <p:spPr>
          <a:xfrm rot="5400000">
            <a:off x="3480632" y="2314567"/>
            <a:ext cx="904472" cy="773767"/>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A0214EE2-3C8C-1AE5-5012-A54DF2553FD4}"/>
              </a:ext>
            </a:extLst>
          </p:cNvPr>
          <p:cNvSpPr/>
          <p:nvPr/>
        </p:nvSpPr>
        <p:spPr>
          <a:xfrm rot="10800000">
            <a:off x="8226053" y="5580237"/>
            <a:ext cx="2526029" cy="773767"/>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74EE5FB-F637-F4DE-1337-77E55456D816}"/>
              </a:ext>
            </a:extLst>
          </p:cNvPr>
          <p:cNvSpPr/>
          <p:nvPr/>
        </p:nvSpPr>
        <p:spPr>
          <a:xfrm>
            <a:off x="5700024" y="5051199"/>
            <a:ext cx="2526029" cy="15544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9880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Referral Process for Our Just Future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3C2ACC2-E6D6-153A-C344-3F1D00E4140A}"/>
              </a:ext>
            </a:extLst>
          </p:cNvPr>
          <p:cNvSpPr txBox="1"/>
          <p:nvPr/>
        </p:nvSpPr>
        <p:spPr>
          <a:xfrm>
            <a:off x="6400801" y="337465"/>
            <a:ext cx="5791200" cy="369332"/>
          </a:xfrm>
          <a:prstGeom prst="rect">
            <a:avLst/>
          </a:prstGeom>
          <a:solidFill>
            <a:srgbClr val="D34F38"/>
          </a:solidFill>
        </p:spPr>
        <p:txBody>
          <a:bodyPr wrap="square" rtlCol="0" anchor="ctr">
            <a:spAutoFit/>
          </a:bodyPr>
          <a:lstStyle/>
          <a:p>
            <a:pPr algn="r"/>
            <a:r>
              <a:rPr lang="en-US" sz="1800" b="1" dirty="0">
                <a:solidFill>
                  <a:schemeClr val="bg1"/>
                </a:solidFill>
              </a:rPr>
              <a:t>PART 2:  HOW TO REFER TO OJF HUB</a:t>
            </a:r>
          </a:p>
        </p:txBody>
      </p:sp>
      <p:sp>
        <p:nvSpPr>
          <p:cNvPr id="9" name="TextBox 8">
            <a:extLst>
              <a:ext uri="{FF2B5EF4-FFF2-40B4-BE49-F238E27FC236}">
                <a16:creationId xmlns:a16="http://schemas.microsoft.com/office/drawing/2014/main" id="{4765110F-D82E-ADC3-A09E-EB5962923775}"/>
              </a:ext>
            </a:extLst>
          </p:cNvPr>
          <p:cNvSpPr txBox="1"/>
          <p:nvPr/>
        </p:nvSpPr>
        <p:spPr>
          <a:xfrm>
            <a:off x="391510" y="1006900"/>
            <a:ext cx="5073869" cy="1631216"/>
          </a:xfrm>
          <a:prstGeom prst="rect">
            <a:avLst/>
          </a:prstGeom>
          <a:noFill/>
        </p:spPr>
        <p:txBody>
          <a:bodyPr wrap="square">
            <a:spAutoFit/>
          </a:bodyPr>
          <a:lstStyle/>
          <a:p>
            <a:pPr marL="457200" indent="-457200" algn="l">
              <a:buFont typeface="+mj-lt"/>
              <a:buAutoNum type="arabicPeriod" startAt="8"/>
            </a:pPr>
            <a:r>
              <a:rPr lang="en-US" sz="2000" b="1" dirty="0">
                <a:solidFill>
                  <a:srgbClr val="2B6E62"/>
                </a:solidFill>
              </a:rPr>
              <a:t>Wait three business days.</a:t>
            </a:r>
          </a:p>
          <a:p>
            <a:pPr marL="457200" indent="-457200" algn="l">
              <a:buAutoNum type="arabicPeriod" startAt="8"/>
            </a:pPr>
            <a:r>
              <a:rPr lang="en-US" sz="2000" b="1" dirty="0">
                <a:solidFill>
                  <a:srgbClr val="2B6E62"/>
                </a:solidFill>
              </a:rPr>
              <a:t>Look in the Rent Assistance record to see if OJF HUB has 1) accepted the referral and 2) </a:t>
            </a:r>
            <a:r>
              <a:rPr lang="en-US" sz="2000" b="1" dirty="0">
                <a:solidFill>
                  <a:srgbClr val="2B6E62"/>
                </a:solidFill>
                <a:highlight>
                  <a:srgbClr val="00FF00"/>
                </a:highlight>
              </a:rPr>
              <a:t>entered the OJF Hub’s first service</a:t>
            </a:r>
            <a:r>
              <a:rPr lang="en-US" sz="2000" b="1" dirty="0">
                <a:solidFill>
                  <a:srgbClr val="2B6E62"/>
                </a:solidFill>
              </a:rPr>
              <a:t>.</a:t>
            </a:r>
          </a:p>
          <a:p>
            <a:pPr marL="342900" indent="-342900" algn="l">
              <a:buFont typeface="+mj-lt"/>
              <a:buAutoNum type="arabicPeriod"/>
            </a:pPr>
            <a:endParaRPr lang="en-US" sz="2000" b="1" dirty="0">
              <a:solidFill>
                <a:srgbClr val="2B6E62"/>
              </a:solidFill>
              <a:highlight>
                <a:srgbClr val="FFFF00"/>
              </a:highlight>
            </a:endParaRPr>
          </a:p>
        </p:txBody>
      </p:sp>
      <p:pic>
        <p:nvPicPr>
          <p:cNvPr id="8" name="Picture 7">
            <a:extLst>
              <a:ext uri="{FF2B5EF4-FFF2-40B4-BE49-F238E27FC236}">
                <a16:creationId xmlns:a16="http://schemas.microsoft.com/office/drawing/2014/main" id="{2C6B65F3-2F2C-0C54-ED77-84890B6AC8A6}"/>
              </a:ext>
            </a:extLst>
          </p:cNvPr>
          <p:cNvPicPr>
            <a:picLocks noChangeAspect="1"/>
          </p:cNvPicPr>
          <p:nvPr/>
        </p:nvPicPr>
        <p:blipFill>
          <a:blip r:embed="rId2"/>
          <a:stretch>
            <a:fillRect/>
          </a:stretch>
        </p:blipFill>
        <p:spPr>
          <a:xfrm>
            <a:off x="1387444" y="2523789"/>
            <a:ext cx="9235258" cy="3863730"/>
          </a:xfrm>
          <a:prstGeom prst="rect">
            <a:avLst/>
          </a:prstGeom>
        </p:spPr>
      </p:pic>
      <p:sp>
        <p:nvSpPr>
          <p:cNvPr id="3" name="Arrow: Right 2">
            <a:extLst>
              <a:ext uri="{FF2B5EF4-FFF2-40B4-BE49-F238E27FC236}">
                <a16:creationId xmlns:a16="http://schemas.microsoft.com/office/drawing/2014/main" id="{55D44BA8-550B-8C56-9F80-C37387BD3C14}"/>
              </a:ext>
            </a:extLst>
          </p:cNvPr>
          <p:cNvSpPr/>
          <p:nvPr/>
        </p:nvSpPr>
        <p:spPr>
          <a:xfrm rot="7560167">
            <a:off x="4082371" y="4068771"/>
            <a:ext cx="2526029" cy="773767"/>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437FC81-7047-0C73-DC50-5B5168F4AAFF}"/>
              </a:ext>
            </a:extLst>
          </p:cNvPr>
          <p:cNvSpPr/>
          <p:nvPr/>
        </p:nvSpPr>
        <p:spPr>
          <a:xfrm>
            <a:off x="1387444" y="5370786"/>
            <a:ext cx="4834680" cy="3340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1526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Referral Process for Our Just Future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3C2ACC2-E6D6-153A-C344-3F1D00E4140A}"/>
              </a:ext>
            </a:extLst>
          </p:cNvPr>
          <p:cNvSpPr txBox="1"/>
          <p:nvPr/>
        </p:nvSpPr>
        <p:spPr>
          <a:xfrm>
            <a:off x="6400801" y="337465"/>
            <a:ext cx="5791200" cy="369332"/>
          </a:xfrm>
          <a:prstGeom prst="rect">
            <a:avLst/>
          </a:prstGeom>
          <a:solidFill>
            <a:srgbClr val="D34F38"/>
          </a:solidFill>
        </p:spPr>
        <p:txBody>
          <a:bodyPr wrap="square" rtlCol="0" anchor="ctr">
            <a:spAutoFit/>
          </a:bodyPr>
          <a:lstStyle/>
          <a:p>
            <a:pPr algn="r"/>
            <a:r>
              <a:rPr lang="en-US" sz="1800" b="1" dirty="0">
                <a:solidFill>
                  <a:schemeClr val="bg1"/>
                </a:solidFill>
              </a:rPr>
              <a:t>PART 2:  HOW TO REFER TO OJF HUB</a:t>
            </a:r>
          </a:p>
        </p:txBody>
      </p:sp>
      <p:sp>
        <p:nvSpPr>
          <p:cNvPr id="9" name="TextBox 8">
            <a:extLst>
              <a:ext uri="{FF2B5EF4-FFF2-40B4-BE49-F238E27FC236}">
                <a16:creationId xmlns:a16="http://schemas.microsoft.com/office/drawing/2014/main" id="{4765110F-D82E-ADC3-A09E-EB5962923775}"/>
              </a:ext>
            </a:extLst>
          </p:cNvPr>
          <p:cNvSpPr txBox="1"/>
          <p:nvPr/>
        </p:nvSpPr>
        <p:spPr>
          <a:xfrm>
            <a:off x="391510" y="1006900"/>
            <a:ext cx="10237076" cy="707886"/>
          </a:xfrm>
          <a:prstGeom prst="rect">
            <a:avLst/>
          </a:prstGeom>
          <a:noFill/>
        </p:spPr>
        <p:txBody>
          <a:bodyPr wrap="square">
            <a:spAutoFit/>
          </a:bodyPr>
          <a:lstStyle/>
          <a:p>
            <a:pPr marL="457200" indent="-457200">
              <a:buFont typeface="+mj-lt"/>
              <a:buAutoNum type="arabicPeriod" startAt="10"/>
            </a:pPr>
            <a:r>
              <a:rPr lang="en-US" sz="2000" b="1" dirty="0">
                <a:solidFill>
                  <a:srgbClr val="C00000"/>
                </a:solidFill>
                <a:highlight>
                  <a:srgbClr val="FFFF00"/>
                </a:highlight>
              </a:rPr>
              <a:t>COPY THE SERVICES TO THE NEW RENT ASSISTANCE RECORD!</a:t>
            </a:r>
            <a:endParaRPr lang="en-US" sz="2000" b="1" dirty="0">
              <a:solidFill>
                <a:srgbClr val="2B6E62"/>
              </a:solidFill>
            </a:endParaRPr>
          </a:p>
          <a:p>
            <a:pPr marL="342900" indent="-342900" algn="l">
              <a:buFont typeface="+mj-lt"/>
              <a:buAutoNum type="arabicPeriod"/>
            </a:pPr>
            <a:endParaRPr lang="en-US" sz="2000" b="1" dirty="0">
              <a:solidFill>
                <a:srgbClr val="2B6E62"/>
              </a:solidFill>
              <a:highlight>
                <a:srgbClr val="FFFF00"/>
              </a:highlight>
            </a:endParaRPr>
          </a:p>
        </p:txBody>
      </p:sp>
      <p:sp>
        <p:nvSpPr>
          <p:cNvPr id="8" name="TextBox 7">
            <a:extLst>
              <a:ext uri="{FF2B5EF4-FFF2-40B4-BE49-F238E27FC236}">
                <a16:creationId xmlns:a16="http://schemas.microsoft.com/office/drawing/2014/main" id="{BBA7BABB-1481-F7FA-53F2-5C4DE2C27258}"/>
              </a:ext>
            </a:extLst>
          </p:cNvPr>
          <p:cNvSpPr txBox="1"/>
          <p:nvPr/>
        </p:nvSpPr>
        <p:spPr>
          <a:xfrm>
            <a:off x="1471448" y="6157518"/>
            <a:ext cx="9587537" cy="369332"/>
          </a:xfrm>
          <a:prstGeom prst="rect">
            <a:avLst/>
          </a:prstGeom>
          <a:solidFill>
            <a:srgbClr val="D34F38"/>
          </a:solidFill>
          <a:ln w="38100">
            <a:solidFill>
              <a:srgbClr val="2B6E62"/>
            </a:solidFill>
          </a:ln>
        </p:spPr>
        <p:txBody>
          <a:bodyPr wrap="square" rtlCol="0" anchor="ctr">
            <a:spAutoFit/>
          </a:bodyPr>
          <a:lstStyle/>
          <a:p>
            <a:pPr marL="115888"/>
            <a:r>
              <a:rPr lang="en-US" dirty="0">
                <a:solidFill>
                  <a:schemeClr val="bg1"/>
                </a:solidFill>
              </a:rPr>
              <a:t>Questions?  Refer to ITrac Rent Assistance Data Entry Guide.   Then call Jennifer Fox: 503-936-7050</a:t>
            </a:r>
          </a:p>
        </p:txBody>
      </p:sp>
      <p:grpSp>
        <p:nvGrpSpPr>
          <p:cNvPr id="17" name="Group 16">
            <a:extLst>
              <a:ext uri="{FF2B5EF4-FFF2-40B4-BE49-F238E27FC236}">
                <a16:creationId xmlns:a16="http://schemas.microsoft.com/office/drawing/2014/main" id="{28573C86-98B5-F389-36BD-3539DA722AD1}"/>
              </a:ext>
            </a:extLst>
          </p:cNvPr>
          <p:cNvGrpSpPr/>
          <p:nvPr/>
        </p:nvGrpSpPr>
        <p:grpSpPr>
          <a:xfrm>
            <a:off x="2443393" y="3212676"/>
            <a:ext cx="7643648" cy="2596333"/>
            <a:chOff x="281152" y="1714786"/>
            <a:chExt cx="10628586" cy="3732921"/>
          </a:xfrm>
        </p:grpSpPr>
        <p:pic>
          <p:nvPicPr>
            <p:cNvPr id="5" name="Picture 4">
              <a:extLst>
                <a:ext uri="{FF2B5EF4-FFF2-40B4-BE49-F238E27FC236}">
                  <a16:creationId xmlns:a16="http://schemas.microsoft.com/office/drawing/2014/main" id="{AB534097-A011-5EDB-FA79-002C7F8BC039}"/>
                </a:ext>
              </a:extLst>
            </p:cNvPr>
            <p:cNvPicPr>
              <a:picLocks noChangeAspect="1"/>
            </p:cNvPicPr>
            <p:nvPr/>
          </p:nvPicPr>
          <p:blipFill rotWithShape="1">
            <a:blip r:embed="rId2"/>
            <a:srcRect l="-5690" t="-2150" r="18514" b="2150"/>
            <a:stretch/>
          </p:blipFill>
          <p:spPr>
            <a:xfrm>
              <a:off x="281152" y="1714786"/>
              <a:ext cx="10628586" cy="3732921"/>
            </a:xfrm>
            <a:prstGeom prst="rect">
              <a:avLst/>
            </a:prstGeom>
          </p:spPr>
        </p:pic>
        <p:sp>
          <p:nvSpPr>
            <p:cNvPr id="6" name="Arrow: Right 5">
              <a:extLst>
                <a:ext uri="{FF2B5EF4-FFF2-40B4-BE49-F238E27FC236}">
                  <a16:creationId xmlns:a16="http://schemas.microsoft.com/office/drawing/2014/main" id="{893FEF89-DAD8-0292-00BD-E9260972210E}"/>
                </a:ext>
              </a:extLst>
            </p:cNvPr>
            <p:cNvSpPr/>
            <p:nvPr/>
          </p:nvSpPr>
          <p:spPr>
            <a:xfrm rot="9030750">
              <a:off x="7239729" y="3877042"/>
              <a:ext cx="2009775" cy="71944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322768EC-C63F-1B60-DF2B-BDF47CE832DB}"/>
              </a:ext>
            </a:extLst>
          </p:cNvPr>
          <p:cNvSpPr txBox="1"/>
          <p:nvPr/>
        </p:nvSpPr>
        <p:spPr>
          <a:xfrm>
            <a:off x="921269" y="1639669"/>
            <a:ext cx="9707317" cy="1169551"/>
          </a:xfrm>
          <a:prstGeom prst="rect">
            <a:avLst/>
          </a:prstGeom>
          <a:noFill/>
        </p:spPr>
        <p:txBody>
          <a:bodyPr wrap="square">
            <a:spAutoFit/>
          </a:bodyPr>
          <a:lstStyle/>
          <a:p>
            <a:r>
              <a:rPr lang="en-US" sz="1400" b="1" dirty="0">
                <a:effectLst/>
                <a:latin typeface="Calibri" panose="020F0502020204030204" pitchFamily="34" charset="0"/>
                <a:ea typeface="Calibri" panose="020F0502020204030204" pitchFamily="34" charset="0"/>
              </a:rPr>
              <a:t>To be referred to and receive rent assistance, participants must be engaged with their Career Coach in each month that the participant is receiving rent assistance as defined in the </a:t>
            </a:r>
            <a:r>
              <a:rPr lang="en-US" sz="1400" b="1" i="1" dirty="0">
                <a:effectLst/>
                <a:latin typeface="Calibri" panose="020F0502020204030204" pitchFamily="34" charset="0"/>
                <a:ea typeface="Calibri" panose="020F0502020204030204" pitchFamily="34" charset="0"/>
              </a:rPr>
              <a:t>Rent Assistance Regional Program Standards</a:t>
            </a:r>
            <a:r>
              <a:rPr lang="en-US" sz="1400" b="1" dirty="0">
                <a:effectLst/>
                <a:latin typeface="Calibri" panose="020F0502020204030204" pitchFamily="34" charset="0"/>
                <a:ea typeface="Calibri" panose="020F0502020204030204" pitchFamily="34" charset="0"/>
              </a:rPr>
              <a:t>.  </a:t>
            </a:r>
            <a:r>
              <a:rPr lang="en-US" sz="1400" dirty="0"/>
              <a:t>Service engagement must be entered by the 10th day of each month in each month the participant is searching for rent assistance, and then each subsequent month that rent assistance is received until rent assistance ends.  OJF Hub can’t pay rent without verifying engagement!  Engagement is verified for the current month and rent is paid in the current month for the next month.</a:t>
            </a:r>
          </a:p>
        </p:txBody>
      </p:sp>
      <p:sp>
        <p:nvSpPr>
          <p:cNvPr id="18" name="Star: 5 Points 17">
            <a:extLst>
              <a:ext uri="{FF2B5EF4-FFF2-40B4-BE49-F238E27FC236}">
                <a16:creationId xmlns:a16="http://schemas.microsoft.com/office/drawing/2014/main" id="{ABEC56AD-92EE-C6FB-6A0A-86B102DAD3F0}"/>
              </a:ext>
            </a:extLst>
          </p:cNvPr>
          <p:cNvSpPr/>
          <p:nvPr/>
        </p:nvSpPr>
        <p:spPr>
          <a:xfrm>
            <a:off x="463551" y="5951652"/>
            <a:ext cx="567558" cy="515007"/>
          </a:xfrm>
          <a:prstGeom prst="star5">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414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latin typeface="+mn-lt"/>
              </a:rPr>
              <a:t>Referral Process for </a:t>
            </a:r>
            <a:r>
              <a:rPr lang="en-US" sz="2400" b="1" dirty="0">
                <a:solidFill>
                  <a:srgbClr val="2B6E62"/>
                </a:solidFill>
              </a:rPr>
              <a:t>Our Just Future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65110F-D82E-ADC3-A09E-EB5962923775}"/>
              </a:ext>
            </a:extLst>
          </p:cNvPr>
          <p:cNvSpPr txBox="1"/>
          <p:nvPr/>
        </p:nvSpPr>
        <p:spPr>
          <a:xfrm>
            <a:off x="914400" y="1563948"/>
            <a:ext cx="10237076" cy="1015663"/>
          </a:xfrm>
          <a:prstGeom prst="rect">
            <a:avLst/>
          </a:prstGeom>
          <a:noFill/>
        </p:spPr>
        <p:txBody>
          <a:bodyPr wrap="square">
            <a:spAutoFit/>
          </a:bodyPr>
          <a:lstStyle/>
          <a:p>
            <a:pPr marL="342900" indent="-342900" algn="l">
              <a:buFont typeface="+mj-lt"/>
              <a:buAutoNum type="arabicPeriod"/>
            </a:pPr>
            <a:r>
              <a:rPr lang="en-US" sz="2000" dirty="0"/>
              <a:t>Difference between rapid rehousing and homeless prevention. </a:t>
            </a:r>
            <a:r>
              <a:rPr lang="en-US" sz="2000" i="1" dirty="0"/>
              <a:t>See slide #7!</a:t>
            </a:r>
            <a:endParaRPr lang="en-US" sz="2000" dirty="0"/>
          </a:p>
          <a:p>
            <a:pPr marL="342900" indent="-342900" algn="l">
              <a:buFont typeface="+mj-lt"/>
              <a:buAutoNum type="arabicPeriod"/>
            </a:pPr>
            <a:endParaRPr lang="en-US" sz="2000" dirty="0"/>
          </a:p>
          <a:p>
            <a:pPr marL="342900" indent="-342900" algn="l">
              <a:buFont typeface="+mj-lt"/>
              <a:buAutoNum type="arabicPeriod"/>
            </a:pPr>
            <a:r>
              <a:rPr lang="en-US" sz="2000" dirty="0"/>
              <a:t>Forgetting to enter services and/or copy services.  </a:t>
            </a:r>
            <a:r>
              <a:rPr lang="en-US" sz="2000" i="1" dirty="0"/>
              <a:t>See slide #15!</a:t>
            </a:r>
          </a:p>
        </p:txBody>
      </p:sp>
      <p:sp>
        <p:nvSpPr>
          <p:cNvPr id="10" name="TextBox 9">
            <a:extLst>
              <a:ext uri="{FF2B5EF4-FFF2-40B4-BE49-F238E27FC236}">
                <a16:creationId xmlns:a16="http://schemas.microsoft.com/office/drawing/2014/main" id="{85CC2210-75E3-3B9A-D575-4061D47E1DBD}"/>
              </a:ext>
            </a:extLst>
          </p:cNvPr>
          <p:cNvSpPr txBox="1"/>
          <p:nvPr/>
        </p:nvSpPr>
        <p:spPr>
          <a:xfrm>
            <a:off x="1478280" y="5863266"/>
            <a:ext cx="9235440" cy="369332"/>
          </a:xfrm>
          <a:prstGeom prst="rect">
            <a:avLst/>
          </a:prstGeom>
          <a:solidFill>
            <a:srgbClr val="D34F38"/>
          </a:solidFill>
          <a:ln w="38100">
            <a:solidFill>
              <a:srgbClr val="2B6E62"/>
            </a:solidFill>
          </a:ln>
        </p:spPr>
        <p:txBody>
          <a:bodyPr wrap="square" rtlCol="0" anchor="ctr">
            <a:spAutoFit/>
          </a:bodyPr>
          <a:lstStyle/>
          <a:p>
            <a:pPr marL="115888" algn="ctr"/>
            <a:r>
              <a:rPr lang="en-US" dirty="0">
                <a:solidFill>
                  <a:schemeClr val="bg1"/>
                </a:solidFill>
              </a:rPr>
              <a:t>Questions?  Refer to handout “Top Two Tips for Rent Assistance Referrals.”  </a:t>
            </a:r>
          </a:p>
        </p:txBody>
      </p:sp>
      <p:sp>
        <p:nvSpPr>
          <p:cNvPr id="14" name="TextBox 13">
            <a:extLst>
              <a:ext uri="{FF2B5EF4-FFF2-40B4-BE49-F238E27FC236}">
                <a16:creationId xmlns:a16="http://schemas.microsoft.com/office/drawing/2014/main" id="{15F96D79-5136-AE39-49F7-072C39E16D8C}"/>
              </a:ext>
            </a:extLst>
          </p:cNvPr>
          <p:cNvSpPr txBox="1"/>
          <p:nvPr/>
        </p:nvSpPr>
        <p:spPr>
          <a:xfrm>
            <a:off x="6400801" y="337465"/>
            <a:ext cx="5791200" cy="369332"/>
          </a:xfrm>
          <a:prstGeom prst="rect">
            <a:avLst/>
          </a:prstGeom>
          <a:solidFill>
            <a:srgbClr val="D34F38"/>
          </a:solidFill>
        </p:spPr>
        <p:txBody>
          <a:bodyPr wrap="square" rtlCol="0" anchor="ctr">
            <a:spAutoFit/>
          </a:bodyPr>
          <a:lstStyle/>
          <a:p>
            <a:pPr algn="r"/>
            <a:r>
              <a:rPr lang="en-US" sz="1800" b="1" dirty="0">
                <a:solidFill>
                  <a:schemeClr val="bg1"/>
                </a:solidFill>
              </a:rPr>
              <a:t>PART 2:  HOW TO REFER TO OJF HUB</a:t>
            </a:r>
          </a:p>
        </p:txBody>
      </p:sp>
      <p:sp>
        <p:nvSpPr>
          <p:cNvPr id="16" name="TextBox 15">
            <a:extLst>
              <a:ext uri="{FF2B5EF4-FFF2-40B4-BE49-F238E27FC236}">
                <a16:creationId xmlns:a16="http://schemas.microsoft.com/office/drawing/2014/main" id="{ECBC84E7-0CEB-4C0F-9959-D05DEE001F36}"/>
              </a:ext>
            </a:extLst>
          </p:cNvPr>
          <p:cNvSpPr txBox="1"/>
          <p:nvPr/>
        </p:nvSpPr>
        <p:spPr>
          <a:xfrm>
            <a:off x="606909" y="1061471"/>
            <a:ext cx="2318392" cy="400110"/>
          </a:xfrm>
          <a:prstGeom prst="rect">
            <a:avLst/>
          </a:prstGeom>
          <a:noFill/>
        </p:spPr>
        <p:txBody>
          <a:bodyPr wrap="none" rtlCol="0">
            <a:spAutoFit/>
          </a:bodyPr>
          <a:lstStyle/>
          <a:p>
            <a:r>
              <a:rPr lang="en-US" sz="2000" b="1" dirty="0">
                <a:solidFill>
                  <a:srgbClr val="2B6E62"/>
                </a:solidFill>
              </a:rPr>
              <a:t>TOP TWO MISTAKES</a:t>
            </a:r>
          </a:p>
        </p:txBody>
      </p:sp>
      <p:sp>
        <p:nvSpPr>
          <p:cNvPr id="4" name="Star: 5 Points 3">
            <a:extLst>
              <a:ext uri="{FF2B5EF4-FFF2-40B4-BE49-F238E27FC236}">
                <a16:creationId xmlns:a16="http://schemas.microsoft.com/office/drawing/2014/main" id="{0DD75E3E-25F9-7F47-0107-6EB74196E3D3}"/>
              </a:ext>
            </a:extLst>
          </p:cNvPr>
          <p:cNvSpPr/>
          <p:nvPr/>
        </p:nvSpPr>
        <p:spPr>
          <a:xfrm>
            <a:off x="463551" y="5951652"/>
            <a:ext cx="567558" cy="515007"/>
          </a:xfrm>
          <a:prstGeom prst="star5">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4665944-5528-55B8-AA4B-C40EC0CED9B0}"/>
              </a:ext>
            </a:extLst>
          </p:cNvPr>
          <p:cNvPicPr>
            <a:picLocks noChangeAspect="1"/>
          </p:cNvPicPr>
          <p:nvPr/>
        </p:nvPicPr>
        <p:blipFill rotWithShape="1">
          <a:blip r:embed="rId2"/>
          <a:srcRect l="4977" r="906"/>
          <a:stretch/>
        </p:blipFill>
        <p:spPr>
          <a:xfrm>
            <a:off x="2701158" y="2935860"/>
            <a:ext cx="5290677" cy="2571156"/>
          </a:xfrm>
          <a:prstGeom prst="rect">
            <a:avLst/>
          </a:prstGeom>
        </p:spPr>
      </p:pic>
    </p:spTree>
    <p:extLst>
      <p:ext uri="{BB962C8B-B14F-4D97-AF65-F5344CB8AC3E}">
        <p14:creationId xmlns:p14="http://schemas.microsoft.com/office/powerpoint/2010/main" val="2638917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Referral Process for Our Just Future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5F96D79-5136-AE39-49F7-072C39E16D8C}"/>
              </a:ext>
            </a:extLst>
          </p:cNvPr>
          <p:cNvSpPr txBox="1"/>
          <p:nvPr/>
        </p:nvSpPr>
        <p:spPr>
          <a:xfrm>
            <a:off x="6400801" y="221855"/>
            <a:ext cx="5791200" cy="594360"/>
          </a:xfrm>
          <a:prstGeom prst="rect">
            <a:avLst/>
          </a:prstGeom>
          <a:solidFill>
            <a:srgbClr val="D34F38"/>
          </a:solidFill>
        </p:spPr>
        <p:txBody>
          <a:bodyPr wrap="square" rtlCol="0" anchor="ctr">
            <a:spAutoFit/>
          </a:bodyPr>
          <a:lstStyle/>
          <a:p>
            <a:pPr algn="r"/>
            <a:r>
              <a:rPr lang="en-US" sz="1800" b="1" dirty="0">
                <a:solidFill>
                  <a:schemeClr val="bg1"/>
                </a:solidFill>
              </a:rPr>
              <a:t>MORE TRAINING?</a:t>
            </a:r>
          </a:p>
        </p:txBody>
      </p:sp>
      <p:sp>
        <p:nvSpPr>
          <p:cNvPr id="4" name="TextBox 3">
            <a:extLst>
              <a:ext uri="{FF2B5EF4-FFF2-40B4-BE49-F238E27FC236}">
                <a16:creationId xmlns:a16="http://schemas.microsoft.com/office/drawing/2014/main" id="{A64CD02F-8D1D-442E-B4A3-77526145AF3E}"/>
              </a:ext>
            </a:extLst>
          </p:cNvPr>
          <p:cNvSpPr txBox="1"/>
          <p:nvPr/>
        </p:nvSpPr>
        <p:spPr>
          <a:xfrm>
            <a:off x="1836682" y="4034846"/>
            <a:ext cx="8518635" cy="707886"/>
          </a:xfrm>
          <a:prstGeom prst="rect">
            <a:avLst/>
          </a:prstGeom>
          <a:noFill/>
        </p:spPr>
        <p:txBody>
          <a:bodyPr wrap="square" rtlCol="0">
            <a:spAutoFit/>
          </a:bodyPr>
          <a:lstStyle/>
          <a:p>
            <a:pPr algn="ctr"/>
            <a:r>
              <a:rPr lang="en-US" sz="2000" b="1" dirty="0"/>
              <a:t>Want to learn more about ITrac data entry in the new Rent Assistance fund?  </a:t>
            </a:r>
          </a:p>
          <a:p>
            <a:pPr algn="ctr"/>
            <a:r>
              <a:rPr lang="en-US" sz="2000" b="1" dirty="0"/>
              <a:t>Schedule an hour-long data entry training with Jennifer or Daryl! </a:t>
            </a:r>
          </a:p>
        </p:txBody>
      </p:sp>
      <p:sp>
        <p:nvSpPr>
          <p:cNvPr id="5" name="TextBox 4">
            <a:extLst>
              <a:ext uri="{FF2B5EF4-FFF2-40B4-BE49-F238E27FC236}">
                <a16:creationId xmlns:a16="http://schemas.microsoft.com/office/drawing/2014/main" id="{D78560F3-C3FD-3C67-6899-D5A5427750C7}"/>
              </a:ext>
            </a:extLst>
          </p:cNvPr>
          <p:cNvSpPr txBox="1"/>
          <p:nvPr/>
        </p:nvSpPr>
        <p:spPr>
          <a:xfrm>
            <a:off x="2032700" y="1869838"/>
            <a:ext cx="8518635" cy="707886"/>
          </a:xfrm>
          <a:prstGeom prst="rect">
            <a:avLst/>
          </a:prstGeom>
          <a:noFill/>
        </p:spPr>
        <p:txBody>
          <a:bodyPr wrap="square" rtlCol="0">
            <a:spAutoFit/>
          </a:bodyPr>
          <a:lstStyle/>
          <a:p>
            <a:pPr algn="ctr"/>
            <a:r>
              <a:rPr lang="en-US" sz="2000" b="1" dirty="0"/>
              <a:t>Want to learn more about how OJF process referrals?  </a:t>
            </a:r>
          </a:p>
          <a:p>
            <a:pPr algn="ctr"/>
            <a:r>
              <a:rPr lang="en-US" sz="2000" b="1" dirty="0"/>
              <a:t>Schedule an hour-long OJF Hub Orientation with Sayra! </a:t>
            </a:r>
          </a:p>
        </p:txBody>
      </p:sp>
      <p:sp>
        <p:nvSpPr>
          <p:cNvPr id="6" name="TextBox 5">
            <a:extLst>
              <a:ext uri="{FF2B5EF4-FFF2-40B4-BE49-F238E27FC236}">
                <a16:creationId xmlns:a16="http://schemas.microsoft.com/office/drawing/2014/main" id="{23E566CF-D6DC-EEBF-EAAD-ED64E6E4AFF1}"/>
              </a:ext>
            </a:extLst>
          </p:cNvPr>
          <p:cNvSpPr txBox="1"/>
          <p:nvPr/>
        </p:nvSpPr>
        <p:spPr>
          <a:xfrm>
            <a:off x="3686505" y="2936953"/>
            <a:ext cx="5428592" cy="369332"/>
          </a:xfrm>
          <a:prstGeom prst="rect">
            <a:avLst/>
          </a:prstGeom>
          <a:solidFill>
            <a:srgbClr val="D34F38"/>
          </a:solidFill>
          <a:ln w="38100">
            <a:solidFill>
              <a:srgbClr val="2B6E62"/>
            </a:solidFill>
          </a:ln>
        </p:spPr>
        <p:txBody>
          <a:bodyPr wrap="square" rtlCol="0" anchor="ctr">
            <a:spAutoFit/>
          </a:bodyPr>
          <a:lstStyle/>
          <a:p>
            <a:pPr marL="115888" algn="ctr"/>
            <a:r>
              <a:rPr lang="en-US" dirty="0">
                <a:solidFill>
                  <a:schemeClr val="bg1"/>
                </a:solidFill>
              </a:rPr>
              <a:t>Sayra Rodriguez || </a:t>
            </a:r>
            <a:r>
              <a:rPr lang="en-US" dirty="0">
                <a:solidFill>
                  <a:schemeClr val="bg1"/>
                </a:solidFill>
                <a:hlinkClick r:id="rId2">
                  <a:extLst>
                    <a:ext uri="{A12FA001-AC4F-418D-AE19-62706E023703}">
                      <ahyp:hlinkClr xmlns:ahyp="http://schemas.microsoft.com/office/drawing/2018/hyperlinkcolor" val="tx"/>
                    </a:ext>
                  </a:extLst>
                </a:hlinkClick>
              </a:rPr>
              <a:t>srodriguez@humansolutions.org</a:t>
            </a:r>
            <a:r>
              <a:rPr lang="en-US" dirty="0">
                <a:solidFill>
                  <a:schemeClr val="bg1"/>
                </a:solidFill>
              </a:rPr>
              <a:t> </a:t>
            </a:r>
          </a:p>
        </p:txBody>
      </p:sp>
      <p:sp>
        <p:nvSpPr>
          <p:cNvPr id="7" name="TextBox 6">
            <a:extLst>
              <a:ext uri="{FF2B5EF4-FFF2-40B4-BE49-F238E27FC236}">
                <a16:creationId xmlns:a16="http://schemas.microsoft.com/office/drawing/2014/main" id="{5F84F2AD-552C-D01E-CB0F-10404E029114}"/>
              </a:ext>
            </a:extLst>
          </p:cNvPr>
          <p:cNvSpPr txBox="1"/>
          <p:nvPr/>
        </p:nvSpPr>
        <p:spPr>
          <a:xfrm>
            <a:off x="4071445" y="5247713"/>
            <a:ext cx="4658711" cy="800219"/>
          </a:xfrm>
          <a:prstGeom prst="rect">
            <a:avLst/>
          </a:prstGeom>
          <a:solidFill>
            <a:srgbClr val="D34F38"/>
          </a:solidFill>
          <a:ln w="38100">
            <a:solidFill>
              <a:srgbClr val="2B6E62"/>
            </a:solidFill>
          </a:ln>
        </p:spPr>
        <p:txBody>
          <a:bodyPr wrap="square" rtlCol="0" anchor="ctr">
            <a:spAutoFit/>
          </a:bodyPr>
          <a:lstStyle/>
          <a:p>
            <a:pPr marL="115888" algn="ctr">
              <a:spcAft>
                <a:spcPts val="1200"/>
              </a:spcAft>
            </a:pPr>
            <a:r>
              <a:rPr lang="en-US" dirty="0">
                <a:solidFill>
                  <a:schemeClr val="bg1"/>
                </a:solidFill>
              </a:rPr>
              <a:t>Jennifer Fox|| </a:t>
            </a:r>
            <a:r>
              <a:rPr lang="en-US" dirty="0">
                <a:solidFill>
                  <a:schemeClr val="bg1"/>
                </a:solidFill>
                <a:hlinkClick r:id="rId3">
                  <a:extLst>
                    <a:ext uri="{A12FA001-AC4F-418D-AE19-62706E023703}">
                      <ahyp:hlinkClr xmlns:ahyp="http://schemas.microsoft.com/office/drawing/2018/hyperlinkcolor" val="tx"/>
                    </a:ext>
                  </a:extLst>
                </a:hlinkClick>
              </a:rPr>
              <a:t>jfox@worksystems.org</a:t>
            </a:r>
            <a:endParaRPr lang="en-US" dirty="0">
              <a:solidFill>
                <a:schemeClr val="bg1"/>
              </a:solidFill>
            </a:endParaRPr>
          </a:p>
          <a:p>
            <a:pPr marL="115888"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Daryl Lambert</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dlambert@worksystems.org</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667632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Referral Process for Our Just Future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9875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3C2ACC2-E6D6-153A-C344-3F1D00E4140A}"/>
              </a:ext>
            </a:extLst>
          </p:cNvPr>
          <p:cNvSpPr txBox="1"/>
          <p:nvPr/>
        </p:nvSpPr>
        <p:spPr>
          <a:xfrm>
            <a:off x="6400801" y="330051"/>
            <a:ext cx="5791200" cy="369332"/>
          </a:xfrm>
          <a:prstGeom prst="rect">
            <a:avLst/>
          </a:prstGeom>
          <a:solidFill>
            <a:srgbClr val="D34F38"/>
          </a:solidFill>
        </p:spPr>
        <p:txBody>
          <a:bodyPr wrap="square" rtlCol="0" anchor="ctr">
            <a:spAutoFit/>
          </a:bodyPr>
          <a:lstStyle/>
          <a:p>
            <a:pPr algn="r"/>
            <a:r>
              <a:rPr lang="en-US" sz="1800" b="1" dirty="0">
                <a:solidFill>
                  <a:schemeClr val="bg1"/>
                </a:solidFill>
              </a:rPr>
              <a:t>PART 1:  HOW OJF HUB ACCEPTS REFERRALS </a:t>
            </a:r>
          </a:p>
        </p:txBody>
      </p:sp>
      <p:sp>
        <p:nvSpPr>
          <p:cNvPr id="7" name="Subtitle 4">
            <a:extLst>
              <a:ext uri="{FF2B5EF4-FFF2-40B4-BE49-F238E27FC236}">
                <a16:creationId xmlns:a16="http://schemas.microsoft.com/office/drawing/2014/main" id="{D5E7A9B7-0D02-AE60-AE39-308A2333290C}"/>
              </a:ext>
            </a:extLst>
          </p:cNvPr>
          <p:cNvSpPr>
            <a:spLocks noGrp="1"/>
          </p:cNvSpPr>
          <p:nvPr>
            <p:ph type="subTitle" idx="1"/>
          </p:nvPr>
        </p:nvSpPr>
        <p:spPr>
          <a:xfrm>
            <a:off x="570186" y="1197827"/>
            <a:ext cx="11014841" cy="4373155"/>
          </a:xfrm>
        </p:spPr>
        <p:txBody>
          <a:bodyPr>
            <a:noAutofit/>
          </a:bodyPr>
          <a:lstStyle/>
          <a:p>
            <a:pPr algn="l"/>
            <a:r>
              <a:rPr lang="en-US" sz="1600" b="1" dirty="0">
                <a:solidFill>
                  <a:srgbClr val="2B6E62"/>
                </a:solidFill>
              </a:rPr>
              <a:t>WHO?   </a:t>
            </a:r>
            <a:r>
              <a:rPr lang="en-US" sz="1600" dirty="0"/>
              <a:t>APN &amp; 6 PROVIDERS: Central City Concern, Constructing Hope, Our Just Future, IRCO, Oregon Tradeswomen, SE Works </a:t>
            </a:r>
          </a:p>
          <a:p>
            <a:pPr algn="l"/>
            <a:endParaRPr lang="en-US" sz="1600" dirty="0"/>
          </a:p>
          <a:p>
            <a:pPr algn="l"/>
            <a:r>
              <a:rPr lang="en-US" sz="1600" b="1" dirty="0">
                <a:solidFill>
                  <a:srgbClr val="2B6E62"/>
                </a:solidFill>
              </a:rPr>
              <a:t>WHEN?  </a:t>
            </a:r>
            <a:r>
              <a:rPr lang="en-US" sz="1600" dirty="0"/>
              <a:t>Depending on staff capacity, referrals are requested every 1-2 weeks.</a:t>
            </a:r>
          </a:p>
          <a:p>
            <a:pPr algn="l"/>
            <a:endParaRPr lang="en-US" sz="1600" dirty="0"/>
          </a:p>
          <a:p>
            <a:pPr algn="l"/>
            <a:r>
              <a:rPr lang="en-US" sz="1600" b="1" dirty="0">
                <a:solidFill>
                  <a:srgbClr val="2B6E62"/>
                </a:solidFill>
              </a:rPr>
              <a:t>HOW?  </a:t>
            </a:r>
            <a:r>
              <a:rPr lang="en-US" sz="1600" dirty="0"/>
              <a:t>Sayra emails all coaches that send referrals to OJF Hub.  The email tells how many referrals each provider can send.   </a:t>
            </a:r>
          </a:p>
          <a:p>
            <a:pPr algn="l"/>
            <a:endParaRPr lang="en-US" sz="1600" dirty="0"/>
          </a:p>
          <a:p>
            <a:pPr algn="l"/>
            <a:r>
              <a:rPr lang="en-US" sz="1600" b="1" dirty="0">
                <a:solidFill>
                  <a:srgbClr val="2B6E62"/>
                </a:solidFill>
              </a:rPr>
              <a:t># OF REFERRALS</a:t>
            </a:r>
          </a:p>
          <a:p>
            <a:pPr algn="l"/>
            <a:r>
              <a:rPr lang="en-US" sz="1600" dirty="0"/>
              <a:t>The number depends on the annual budget and staff capacity at OJF.  Generally, OJF Hub accepts about 100 referrals per year total.  How many referrals each provider gets depends on how many career coaches are at that provider. </a:t>
            </a:r>
          </a:p>
          <a:p>
            <a:pPr algn="l"/>
            <a:endParaRPr lang="en-US" sz="1600" dirty="0"/>
          </a:p>
          <a:p>
            <a:pPr algn="l"/>
            <a:r>
              <a:rPr lang="en-US" sz="1600" b="1" dirty="0">
                <a:solidFill>
                  <a:srgbClr val="2B6E62"/>
                </a:solidFill>
              </a:rPr>
              <a:t>$$ OF RENT ASSISTANCE</a:t>
            </a:r>
          </a:p>
          <a:p>
            <a:pPr algn="l"/>
            <a:r>
              <a:rPr lang="en-US" sz="1600" dirty="0"/>
              <a:t>Keep in mind that it is best practice to NOT give the maximum amount of help to EVERY participant.   If participant only needs 2 months, then give just 2 months.  Otherwise, we will run out of money too soon. </a:t>
            </a:r>
          </a:p>
        </p:txBody>
      </p:sp>
      <p:sp>
        <p:nvSpPr>
          <p:cNvPr id="8" name="TextBox 7">
            <a:extLst>
              <a:ext uri="{FF2B5EF4-FFF2-40B4-BE49-F238E27FC236}">
                <a16:creationId xmlns:a16="http://schemas.microsoft.com/office/drawing/2014/main" id="{13FA7A9D-75BE-E0B4-7E94-6F20D655AA69}"/>
              </a:ext>
            </a:extLst>
          </p:cNvPr>
          <p:cNvSpPr txBox="1"/>
          <p:nvPr/>
        </p:nvSpPr>
        <p:spPr>
          <a:xfrm>
            <a:off x="1818288" y="5570982"/>
            <a:ext cx="8518635" cy="707886"/>
          </a:xfrm>
          <a:prstGeom prst="rect">
            <a:avLst/>
          </a:prstGeom>
          <a:noFill/>
        </p:spPr>
        <p:txBody>
          <a:bodyPr wrap="square" rtlCol="0">
            <a:spAutoFit/>
          </a:bodyPr>
          <a:lstStyle/>
          <a:p>
            <a:pPr algn="ctr"/>
            <a:r>
              <a:rPr lang="en-US" sz="2000" b="1" dirty="0"/>
              <a:t>Want to learn more?  </a:t>
            </a:r>
          </a:p>
          <a:p>
            <a:pPr algn="ctr"/>
            <a:r>
              <a:rPr lang="en-US" sz="2000" b="1" dirty="0"/>
              <a:t>Schedule an hour-long OJF Hub Orientation with Sayra! </a:t>
            </a:r>
          </a:p>
        </p:txBody>
      </p:sp>
    </p:spTree>
    <p:extLst>
      <p:ext uri="{BB962C8B-B14F-4D97-AF65-F5344CB8AC3E}">
        <p14:creationId xmlns:p14="http://schemas.microsoft.com/office/powerpoint/2010/main" val="153257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Referral Process for Our Just Future Hub</a:t>
            </a:r>
          </a:p>
        </p:txBody>
      </p:sp>
      <p:sp>
        <p:nvSpPr>
          <p:cNvPr id="3" name="Subtitle 2">
            <a:extLst>
              <a:ext uri="{FF2B5EF4-FFF2-40B4-BE49-F238E27FC236}">
                <a16:creationId xmlns:a16="http://schemas.microsoft.com/office/drawing/2014/main" id="{CF921A7D-1FCD-65A0-27A3-FF5F27A931F0}"/>
              </a:ext>
            </a:extLst>
          </p:cNvPr>
          <p:cNvSpPr>
            <a:spLocks noGrp="1"/>
          </p:cNvSpPr>
          <p:nvPr>
            <p:ph type="subTitle" idx="1"/>
          </p:nvPr>
        </p:nvSpPr>
        <p:spPr>
          <a:xfrm>
            <a:off x="1355835" y="2795753"/>
            <a:ext cx="9144000" cy="2795750"/>
          </a:xfrm>
        </p:spPr>
        <p:txBody>
          <a:bodyPr>
            <a:noAutofit/>
          </a:bodyPr>
          <a:lstStyle/>
          <a:p>
            <a:pPr algn="l"/>
            <a:endParaRPr lang="en-US" sz="1400" dirty="0"/>
          </a:p>
          <a:p>
            <a:pPr algn="l"/>
            <a:r>
              <a:rPr lang="en-US" sz="2000" dirty="0"/>
              <a:t>We are all learning new data entry in ITrac.   </a:t>
            </a:r>
          </a:p>
          <a:p>
            <a:pPr algn="l"/>
            <a:r>
              <a:rPr lang="en-US" sz="2000" dirty="0"/>
              <a:t>The following slides include all the steps for an OJF Hub referral. Some slides cover the data entry Worksystems requires you to do, but today we are focusing on the OJF Hub referral parts of the process and not the data entry.    </a:t>
            </a:r>
          </a:p>
          <a:p>
            <a:pPr algn="l"/>
            <a:r>
              <a:rPr lang="en-US" sz="2000" dirty="0"/>
              <a:t>Again, if you want to know more about the data entry slides, request a training with Jennifer or Daryl.</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7520C98-C308-58B6-BED0-AAC0048A35F9}"/>
              </a:ext>
            </a:extLst>
          </p:cNvPr>
          <p:cNvSpPr txBox="1"/>
          <p:nvPr/>
        </p:nvSpPr>
        <p:spPr>
          <a:xfrm>
            <a:off x="1198179" y="1891074"/>
            <a:ext cx="9711559" cy="984885"/>
          </a:xfrm>
          <a:prstGeom prst="rect">
            <a:avLst/>
          </a:prstGeom>
          <a:noFill/>
        </p:spPr>
        <p:txBody>
          <a:bodyPr wrap="square" rtlCol="0">
            <a:spAutoFit/>
          </a:bodyPr>
          <a:lstStyle/>
          <a:p>
            <a:pPr algn="ctr"/>
            <a:r>
              <a:rPr lang="en-US" sz="2000" i="1" dirty="0"/>
              <a:t>Thanks to everyone for working with us </a:t>
            </a:r>
          </a:p>
          <a:p>
            <a:pPr algn="ctr"/>
            <a:r>
              <a:rPr lang="en-US" sz="2000" i="1" dirty="0"/>
              <a:t>on this new process using the new ITrac Rent Assistance fund.  </a:t>
            </a:r>
          </a:p>
          <a:p>
            <a:endParaRPr lang="en-US" dirty="0"/>
          </a:p>
        </p:txBody>
      </p:sp>
      <p:sp>
        <p:nvSpPr>
          <p:cNvPr id="7" name="TextBox 6">
            <a:extLst>
              <a:ext uri="{FF2B5EF4-FFF2-40B4-BE49-F238E27FC236}">
                <a16:creationId xmlns:a16="http://schemas.microsoft.com/office/drawing/2014/main" id="{8EAFE8AA-9623-3E78-3E45-10E7B091B194}"/>
              </a:ext>
            </a:extLst>
          </p:cNvPr>
          <p:cNvSpPr txBox="1"/>
          <p:nvPr/>
        </p:nvSpPr>
        <p:spPr>
          <a:xfrm>
            <a:off x="6400801" y="337465"/>
            <a:ext cx="5791200" cy="369332"/>
          </a:xfrm>
          <a:prstGeom prst="rect">
            <a:avLst/>
          </a:prstGeom>
          <a:solidFill>
            <a:srgbClr val="D34F38"/>
          </a:solidFill>
        </p:spPr>
        <p:txBody>
          <a:bodyPr wrap="square" rtlCol="0" anchor="ctr">
            <a:spAutoFit/>
          </a:bodyPr>
          <a:lstStyle/>
          <a:p>
            <a:pPr algn="r"/>
            <a:r>
              <a:rPr lang="en-US" sz="1800" b="1" dirty="0">
                <a:solidFill>
                  <a:schemeClr val="bg1"/>
                </a:solidFill>
              </a:rPr>
              <a:t>PART 2:  HOW TO REFER TO OJF HUB</a:t>
            </a:r>
          </a:p>
        </p:txBody>
      </p:sp>
    </p:spTree>
    <p:extLst>
      <p:ext uri="{BB962C8B-B14F-4D97-AF65-F5344CB8AC3E}">
        <p14:creationId xmlns:p14="http://schemas.microsoft.com/office/powerpoint/2010/main" val="1344929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856593" y="381385"/>
            <a:ext cx="6306207" cy="1273996"/>
          </a:xfrm>
        </p:spPr>
        <p:txBody>
          <a:bodyPr>
            <a:noAutofit/>
          </a:bodyPr>
          <a:lstStyle/>
          <a:p>
            <a:r>
              <a:rPr lang="en-US" sz="3600" b="1" dirty="0">
                <a:solidFill>
                  <a:srgbClr val="2B6E62"/>
                </a:solidFill>
              </a:rPr>
              <a:t>Referral Process for </a:t>
            </a:r>
            <a:br>
              <a:rPr lang="en-US" sz="3600" b="1" dirty="0">
                <a:solidFill>
                  <a:srgbClr val="2B6E62"/>
                </a:solidFill>
              </a:rPr>
            </a:br>
            <a:r>
              <a:rPr lang="en-US" sz="3600" b="1" dirty="0">
                <a:solidFill>
                  <a:srgbClr val="2B6E62"/>
                </a:solidFill>
              </a:rPr>
              <a:t>Our Just Future Hub</a:t>
            </a:r>
          </a:p>
        </p:txBody>
      </p:sp>
      <p:pic>
        <p:nvPicPr>
          <p:cNvPr id="9" name="Picture 8" descr="Text&#10;&#10;Description automatically generated">
            <a:extLst>
              <a:ext uri="{FF2B5EF4-FFF2-40B4-BE49-F238E27FC236}">
                <a16:creationId xmlns:a16="http://schemas.microsoft.com/office/drawing/2014/main" id="{69456160-CF0D-7F3A-CD80-6137BBED1570}"/>
              </a:ext>
            </a:extLst>
          </p:cNvPr>
          <p:cNvPicPr>
            <a:picLocks noChangeAspect="1"/>
          </p:cNvPicPr>
          <p:nvPr/>
        </p:nvPicPr>
        <p:blipFill rotWithShape="1">
          <a:blip r:embed="rId2">
            <a:extLst>
              <a:ext uri="{28A0092B-C50C-407E-A947-70E740481C1C}">
                <a14:useLocalDpi xmlns:a14="http://schemas.microsoft.com/office/drawing/2010/main" val="0"/>
              </a:ext>
            </a:extLst>
          </a:blip>
          <a:srcRect l="65776" t="59704"/>
          <a:stretch/>
        </p:blipFill>
        <p:spPr>
          <a:xfrm>
            <a:off x="8019393" y="199697"/>
            <a:ext cx="4172607" cy="1909515"/>
          </a:xfrm>
          <a:prstGeom prst="rect">
            <a:avLst/>
          </a:prstGeom>
        </p:spPr>
      </p:pic>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2109212"/>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9875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5" name="Callout: Down Arrow 4">
            <a:extLst>
              <a:ext uri="{FF2B5EF4-FFF2-40B4-BE49-F238E27FC236}">
                <a16:creationId xmlns:a16="http://schemas.microsoft.com/office/drawing/2014/main" id="{472218C1-8455-B22E-775C-D95AEB7EAF72}"/>
              </a:ext>
            </a:extLst>
          </p:cNvPr>
          <p:cNvSpPr/>
          <p:nvPr/>
        </p:nvSpPr>
        <p:spPr>
          <a:xfrm>
            <a:off x="525518" y="2425619"/>
            <a:ext cx="3867807" cy="1229711"/>
          </a:xfrm>
          <a:prstGeom prst="downArrowCallout">
            <a:avLst/>
          </a:prstGeom>
          <a:solidFill>
            <a:srgbClr val="D34F38"/>
          </a:solidFill>
          <a:ln>
            <a:solidFill>
              <a:srgbClr val="2B6E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Coach creates ITrac Rent Assistance record &amp; completes Registration tab.</a:t>
            </a:r>
          </a:p>
        </p:txBody>
      </p:sp>
      <p:sp>
        <p:nvSpPr>
          <p:cNvPr id="10" name="Callout: Down Arrow 9">
            <a:extLst>
              <a:ext uri="{FF2B5EF4-FFF2-40B4-BE49-F238E27FC236}">
                <a16:creationId xmlns:a16="http://schemas.microsoft.com/office/drawing/2014/main" id="{72B1EFC4-FBDE-8C48-61E2-E72C117C77A9}"/>
              </a:ext>
            </a:extLst>
          </p:cNvPr>
          <p:cNvSpPr/>
          <p:nvPr/>
        </p:nvSpPr>
        <p:spPr>
          <a:xfrm>
            <a:off x="525517" y="3755177"/>
            <a:ext cx="4078014" cy="1229711"/>
          </a:xfrm>
          <a:prstGeom prst="downArrowCallout">
            <a:avLst/>
          </a:prstGeom>
          <a:solidFill>
            <a:srgbClr val="D34F38"/>
          </a:solidFill>
          <a:ln>
            <a:solidFill>
              <a:srgbClr val="2B6E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Coach </a:t>
            </a:r>
            <a:r>
              <a:rPr lang="en-US" sz="1600" b="1" dirty="0">
                <a:solidFill>
                  <a:schemeClr val="bg1"/>
                </a:solidFill>
              </a:rPr>
              <a:t>emails </a:t>
            </a:r>
            <a:r>
              <a:rPr lang="en-US" sz="1600" b="1" dirty="0">
                <a:solidFill>
                  <a:schemeClr val="bg1"/>
                </a:solidFill>
                <a:hlinkClick r:id="rId3">
                  <a:extLst>
                    <a:ext uri="{A12FA001-AC4F-418D-AE19-62706E023703}">
                      <ahyp:hlinkClr xmlns:ahyp="http://schemas.microsoft.com/office/drawing/2018/hyperlinkcolor" val="tx"/>
                    </a:ext>
                  </a:extLst>
                </a:hlinkClick>
              </a:rPr>
              <a:t>referral@humansolutions.org</a:t>
            </a:r>
            <a:r>
              <a:rPr lang="en-US" sz="1600" b="1" dirty="0">
                <a:solidFill>
                  <a:schemeClr val="bg1"/>
                </a:solidFill>
              </a:rPr>
              <a:t>   </a:t>
            </a:r>
            <a:r>
              <a:rPr lang="en-US" sz="1600" b="1" dirty="0"/>
              <a:t>&amp; uploads Career Plan via ITrac File Exchange.</a:t>
            </a:r>
          </a:p>
        </p:txBody>
      </p:sp>
      <p:sp>
        <p:nvSpPr>
          <p:cNvPr id="12" name="Callout: Right Arrow 11">
            <a:extLst>
              <a:ext uri="{FF2B5EF4-FFF2-40B4-BE49-F238E27FC236}">
                <a16:creationId xmlns:a16="http://schemas.microsoft.com/office/drawing/2014/main" id="{BD2B96D8-5BF8-F7E5-62AD-08DF73EC682F}"/>
              </a:ext>
            </a:extLst>
          </p:cNvPr>
          <p:cNvSpPr/>
          <p:nvPr/>
        </p:nvSpPr>
        <p:spPr>
          <a:xfrm>
            <a:off x="525517" y="5084735"/>
            <a:ext cx="4887311" cy="895653"/>
          </a:xfrm>
          <a:prstGeom prst="rightArrowCallout">
            <a:avLst>
              <a:gd name="adj1" fmla="val 26798"/>
              <a:gd name="adj2" fmla="val 25000"/>
              <a:gd name="adj3" fmla="val 25000"/>
              <a:gd name="adj4" fmla="val 89493"/>
            </a:avLst>
          </a:prstGeom>
          <a:solidFill>
            <a:srgbClr val="D34F38"/>
          </a:solidFill>
          <a:ln>
            <a:solidFill>
              <a:srgbClr val="2B6E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To accept referral, Hub reviews Registration tab  &amp; enters Hub’s first service within 3 days. </a:t>
            </a:r>
          </a:p>
        </p:txBody>
      </p:sp>
      <p:sp>
        <p:nvSpPr>
          <p:cNvPr id="14" name="Callout: Up Arrow 13">
            <a:extLst>
              <a:ext uri="{FF2B5EF4-FFF2-40B4-BE49-F238E27FC236}">
                <a16:creationId xmlns:a16="http://schemas.microsoft.com/office/drawing/2014/main" id="{6147177B-F1C5-223A-04C6-8125EB7AB481}"/>
              </a:ext>
            </a:extLst>
          </p:cNvPr>
          <p:cNvSpPr/>
          <p:nvPr/>
        </p:nvSpPr>
        <p:spPr>
          <a:xfrm>
            <a:off x="6096000" y="4984888"/>
            <a:ext cx="4508938" cy="1383209"/>
          </a:xfrm>
          <a:prstGeom prst="upArrowCallout">
            <a:avLst/>
          </a:prstGeom>
          <a:solidFill>
            <a:srgbClr val="D34F38"/>
          </a:solidFill>
          <a:ln>
            <a:solidFill>
              <a:srgbClr val="2B6E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Coach copies first service!</a:t>
            </a:r>
          </a:p>
        </p:txBody>
      </p:sp>
      <p:sp>
        <p:nvSpPr>
          <p:cNvPr id="18" name="Callout: Up Arrow 17">
            <a:extLst>
              <a:ext uri="{FF2B5EF4-FFF2-40B4-BE49-F238E27FC236}">
                <a16:creationId xmlns:a16="http://schemas.microsoft.com/office/drawing/2014/main" id="{F074658F-A089-FB79-9F19-446688FE14F0}"/>
              </a:ext>
            </a:extLst>
          </p:cNvPr>
          <p:cNvSpPr/>
          <p:nvPr/>
        </p:nvSpPr>
        <p:spPr>
          <a:xfrm>
            <a:off x="6101256" y="3541604"/>
            <a:ext cx="4508938" cy="1383209"/>
          </a:xfrm>
          <a:prstGeom prst="upArrowCallout">
            <a:avLst/>
          </a:prstGeom>
          <a:solidFill>
            <a:srgbClr val="D34F38"/>
          </a:solidFill>
          <a:ln>
            <a:solidFill>
              <a:srgbClr val="2B6E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OJF advocate contacts client, does intake.  </a:t>
            </a:r>
          </a:p>
          <a:p>
            <a:pPr algn="ctr"/>
            <a:r>
              <a:rPr lang="en-US" sz="1600" b="1" dirty="0"/>
              <a:t>Advocate emails coach RA plan.</a:t>
            </a:r>
          </a:p>
        </p:txBody>
      </p:sp>
      <p:sp>
        <p:nvSpPr>
          <p:cNvPr id="19" name="Rectangle 18">
            <a:extLst>
              <a:ext uri="{FF2B5EF4-FFF2-40B4-BE49-F238E27FC236}">
                <a16:creationId xmlns:a16="http://schemas.microsoft.com/office/drawing/2014/main" id="{9BFA641A-9295-EA6C-C2E3-997110A2ABA9}"/>
              </a:ext>
            </a:extLst>
          </p:cNvPr>
          <p:cNvSpPr/>
          <p:nvPr/>
        </p:nvSpPr>
        <p:spPr>
          <a:xfrm>
            <a:off x="6096000" y="2425619"/>
            <a:ext cx="4508938" cy="991032"/>
          </a:xfrm>
          <a:prstGeom prst="rect">
            <a:avLst/>
          </a:prstGeom>
          <a:solidFill>
            <a:srgbClr val="D34F38"/>
          </a:solidFill>
          <a:ln>
            <a:solidFill>
              <a:srgbClr val="2B6E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Each month coach copies service by the 10</a:t>
            </a:r>
            <a:r>
              <a:rPr lang="en-US" sz="1600" b="1" baseline="30000" dirty="0"/>
              <a:t>th</a:t>
            </a:r>
            <a:r>
              <a:rPr lang="en-US" sz="1600" b="1" dirty="0"/>
              <a:t> of the month BEFORE OJF can pay rent.  </a:t>
            </a:r>
          </a:p>
          <a:p>
            <a:pPr algn="ctr"/>
            <a:r>
              <a:rPr lang="en-US" sz="1600" b="1" dirty="0"/>
              <a:t>Advocate enters payment &amp; service in RA record.</a:t>
            </a:r>
          </a:p>
        </p:txBody>
      </p:sp>
    </p:spTree>
    <p:extLst>
      <p:ext uri="{BB962C8B-B14F-4D97-AF65-F5344CB8AC3E}">
        <p14:creationId xmlns:p14="http://schemas.microsoft.com/office/powerpoint/2010/main" val="1363044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Referral Process for Our Just Future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65110F-D82E-ADC3-A09E-EB5962923775}"/>
              </a:ext>
            </a:extLst>
          </p:cNvPr>
          <p:cNvSpPr txBox="1"/>
          <p:nvPr/>
        </p:nvSpPr>
        <p:spPr>
          <a:xfrm>
            <a:off x="914400" y="1563948"/>
            <a:ext cx="10237076" cy="3477875"/>
          </a:xfrm>
          <a:prstGeom prst="rect">
            <a:avLst/>
          </a:prstGeom>
          <a:noFill/>
        </p:spPr>
        <p:txBody>
          <a:bodyPr wrap="square">
            <a:spAutoFit/>
          </a:bodyPr>
          <a:lstStyle/>
          <a:p>
            <a:pPr marL="342900" indent="-342900" algn="l">
              <a:buFont typeface="+mj-lt"/>
              <a:buAutoNum type="arabicPeriod"/>
            </a:pPr>
            <a:r>
              <a:rPr lang="en-US" sz="2000" dirty="0"/>
              <a:t>Serve your customer and ENTER SERVICES.</a:t>
            </a:r>
          </a:p>
          <a:p>
            <a:pPr marL="342900" indent="-342900" algn="l">
              <a:buFont typeface="+mj-lt"/>
              <a:buAutoNum type="arabicPeriod"/>
            </a:pPr>
            <a:r>
              <a:rPr lang="en-US" sz="2000" dirty="0"/>
              <a:t>Decide if your customer needs Rapid Rehousing or Homeless Prevention.</a:t>
            </a:r>
          </a:p>
          <a:p>
            <a:pPr marL="342900" indent="-342900" algn="l">
              <a:buFont typeface="+mj-lt"/>
              <a:buAutoNum type="arabicPeriod"/>
            </a:pPr>
            <a:r>
              <a:rPr lang="en-US" sz="2000" dirty="0"/>
              <a:t>Create the ITrac Rent Assistance Record.</a:t>
            </a:r>
          </a:p>
          <a:p>
            <a:pPr marL="342900" indent="-342900" algn="l">
              <a:buFont typeface="+mj-lt"/>
              <a:buAutoNum type="arabicPeriod"/>
            </a:pPr>
            <a:r>
              <a:rPr lang="en-US" sz="2000" dirty="0"/>
              <a:t>Complete data entry on the Registration tab.  </a:t>
            </a:r>
          </a:p>
          <a:p>
            <a:pPr marL="342900" indent="-342900" algn="l">
              <a:buFont typeface="+mj-lt"/>
              <a:buAutoNum type="arabicPeriod"/>
            </a:pPr>
            <a:r>
              <a:rPr lang="en-US" sz="2000" dirty="0"/>
              <a:t>Complete Application (located on Customer Documents Menu). </a:t>
            </a:r>
          </a:p>
          <a:p>
            <a:pPr marL="342900" indent="-342900" algn="l">
              <a:buFont typeface="+mj-lt"/>
              <a:buAutoNum type="arabicPeriod"/>
            </a:pPr>
            <a:r>
              <a:rPr lang="en-US" sz="2000" dirty="0"/>
              <a:t>Upload the Career Plan via ITrac File Exchange. </a:t>
            </a:r>
          </a:p>
          <a:p>
            <a:pPr marL="342900" indent="-342900" algn="l">
              <a:buFont typeface="+mj-lt"/>
              <a:buAutoNum type="arabicPeriod"/>
            </a:pPr>
            <a:r>
              <a:rPr lang="en-US" sz="2000" dirty="0"/>
              <a:t>Email </a:t>
            </a:r>
            <a:r>
              <a:rPr lang="en-US" sz="2000" dirty="0">
                <a:hlinkClick r:id="rId2"/>
              </a:rPr>
              <a:t>referral@humansolutions.org</a:t>
            </a:r>
            <a:r>
              <a:rPr lang="en-US" sz="2000" dirty="0"/>
              <a:t>.</a:t>
            </a:r>
          </a:p>
          <a:p>
            <a:pPr marL="342900" indent="-342900" algn="l">
              <a:buFont typeface="+mj-lt"/>
              <a:buAutoNum type="arabicPeriod"/>
            </a:pPr>
            <a:r>
              <a:rPr lang="en-US" sz="2000" dirty="0"/>
              <a:t>Wait three business days.</a:t>
            </a:r>
          </a:p>
          <a:p>
            <a:pPr marL="342900" indent="-342900" algn="l">
              <a:buFont typeface="+mj-lt"/>
              <a:buAutoNum type="arabicPeriod"/>
            </a:pPr>
            <a:r>
              <a:rPr lang="en-US" sz="2000" dirty="0"/>
              <a:t>Look in the Rent Assistance record to see if OJF Hub has 1) accepted the referral and 2) entered the OJF Hub’s first service.</a:t>
            </a:r>
          </a:p>
          <a:p>
            <a:pPr marL="342900" indent="-342900" algn="l">
              <a:buFont typeface="+mj-lt"/>
              <a:buAutoNum type="arabicPeriod"/>
            </a:pPr>
            <a:r>
              <a:rPr lang="en-US" sz="2000" b="1" dirty="0">
                <a:solidFill>
                  <a:srgbClr val="C00000"/>
                </a:solidFill>
                <a:highlight>
                  <a:srgbClr val="FFFF00"/>
                </a:highlight>
              </a:rPr>
              <a:t>COPY THE SERVICES TO THE NEW RENT ASSISTANCE RECORD!</a:t>
            </a:r>
          </a:p>
        </p:txBody>
      </p:sp>
      <p:sp>
        <p:nvSpPr>
          <p:cNvPr id="10" name="TextBox 9">
            <a:extLst>
              <a:ext uri="{FF2B5EF4-FFF2-40B4-BE49-F238E27FC236}">
                <a16:creationId xmlns:a16="http://schemas.microsoft.com/office/drawing/2014/main" id="{85CC2210-75E3-3B9A-D575-4061D47E1DBD}"/>
              </a:ext>
            </a:extLst>
          </p:cNvPr>
          <p:cNvSpPr txBox="1"/>
          <p:nvPr/>
        </p:nvSpPr>
        <p:spPr>
          <a:xfrm>
            <a:off x="1865587" y="5344272"/>
            <a:ext cx="9235440" cy="923330"/>
          </a:xfrm>
          <a:prstGeom prst="rect">
            <a:avLst/>
          </a:prstGeom>
          <a:solidFill>
            <a:srgbClr val="D34F38"/>
          </a:solidFill>
          <a:ln w="38100">
            <a:solidFill>
              <a:srgbClr val="2B6E62"/>
            </a:solidFill>
          </a:ln>
        </p:spPr>
        <p:txBody>
          <a:bodyPr wrap="square" rtlCol="0" anchor="ctr">
            <a:spAutoFit/>
          </a:bodyPr>
          <a:lstStyle/>
          <a:p>
            <a:pPr marL="115888"/>
            <a:r>
              <a:rPr lang="en-US" dirty="0">
                <a:solidFill>
                  <a:schemeClr val="bg1"/>
                </a:solidFill>
              </a:rPr>
              <a:t>Questions?  Refer to ITrac Rent Assistance Data Entry Guide.  </a:t>
            </a:r>
          </a:p>
          <a:p>
            <a:pPr marL="742950" lvl="1" indent="-285750">
              <a:buFont typeface="Arial" panose="020B0604020202020204" pitchFamily="34" charset="0"/>
              <a:buChar char="•"/>
            </a:pPr>
            <a:r>
              <a:rPr lang="en-US" dirty="0">
                <a:solidFill>
                  <a:schemeClr val="bg1"/>
                </a:solidFill>
              </a:rPr>
              <a:t>Call Jennifer Fox with data entry questions: 503-936-7050</a:t>
            </a:r>
          </a:p>
          <a:p>
            <a:pPr marL="742950" lvl="1" indent="-285750">
              <a:spcAft>
                <a:spcPts val="2400"/>
              </a:spcAft>
              <a:buFont typeface="Arial" panose="020B0604020202020204" pitchFamily="34" charset="0"/>
              <a:buChar char="•"/>
            </a:pPr>
            <a:r>
              <a:rPr lang="en-US" dirty="0">
                <a:solidFill>
                  <a:schemeClr val="bg1"/>
                </a:solidFill>
              </a:rPr>
              <a:t>Email Sayra Rodriguez with referral questions: srodriguez@humansolutions.org</a:t>
            </a:r>
          </a:p>
        </p:txBody>
      </p:sp>
      <p:sp>
        <p:nvSpPr>
          <p:cNvPr id="14" name="TextBox 13">
            <a:extLst>
              <a:ext uri="{FF2B5EF4-FFF2-40B4-BE49-F238E27FC236}">
                <a16:creationId xmlns:a16="http://schemas.microsoft.com/office/drawing/2014/main" id="{15F96D79-5136-AE39-49F7-072C39E16D8C}"/>
              </a:ext>
            </a:extLst>
          </p:cNvPr>
          <p:cNvSpPr txBox="1"/>
          <p:nvPr/>
        </p:nvSpPr>
        <p:spPr>
          <a:xfrm>
            <a:off x="6400801" y="337465"/>
            <a:ext cx="5791200" cy="369332"/>
          </a:xfrm>
          <a:prstGeom prst="rect">
            <a:avLst/>
          </a:prstGeom>
          <a:solidFill>
            <a:srgbClr val="D34F38"/>
          </a:solidFill>
        </p:spPr>
        <p:txBody>
          <a:bodyPr wrap="square" rtlCol="0" anchor="ctr">
            <a:spAutoFit/>
          </a:bodyPr>
          <a:lstStyle/>
          <a:p>
            <a:pPr algn="r"/>
            <a:r>
              <a:rPr lang="en-US" sz="1800" b="1" dirty="0">
                <a:solidFill>
                  <a:schemeClr val="bg1"/>
                </a:solidFill>
              </a:rPr>
              <a:t>PART 2:  HOW TO REFER TO OJF HUB</a:t>
            </a:r>
          </a:p>
        </p:txBody>
      </p:sp>
      <p:sp>
        <p:nvSpPr>
          <p:cNvPr id="16" name="TextBox 15">
            <a:extLst>
              <a:ext uri="{FF2B5EF4-FFF2-40B4-BE49-F238E27FC236}">
                <a16:creationId xmlns:a16="http://schemas.microsoft.com/office/drawing/2014/main" id="{ECBC84E7-0CEB-4C0F-9959-D05DEE001F36}"/>
              </a:ext>
            </a:extLst>
          </p:cNvPr>
          <p:cNvSpPr txBox="1"/>
          <p:nvPr/>
        </p:nvSpPr>
        <p:spPr>
          <a:xfrm>
            <a:off x="606909" y="1061471"/>
            <a:ext cx="1291444" cy="400110"/>
          </a:xfrm>
          <a:prstGeom prst="rect">
            <a:avLst/>
          </a:prstGeom>
          <a:noFill/>
        </p:spPr>
        <p:txBody>
          <a:bodyPr wrap="none" rtlCol="0">
            <a:spAutoFit/>
          </a:bodyPr>
          <a:lstStyle/>
          <a:p>
            <a:r>
              <a:rPr lang="en-US" sz="2000" b="1" dirty="0">
                <a:solidFill>
                  <a:srgbClr val="2B6E62"/>
                </a:solidFill>
              </a:rPr>
              <a:t>TEN STEPS</a:t>
            </a:r>
          </a:p>
        </p:txBody>
      </p:sp>
    </p:spTree>
    <p:extLst>
      <p:ext uri="{BB962C8B-B14F-4D97-AF65-F5344CB8AC3E}">
        <p14:creationId xmlns:p14="http://schemas.microsoft.com/office/powerpoint/2010/main" val="1233102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Referral Process for Our Just Future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3C2ACC2-E6D6-153A-C344-3F1D00E4140A}"/>
              </a:ext>
            </a:extLst>
          </p:cNvPr>
          <p:cNvSpPr txBox="1"/>
          <p:nvPr/>
        </p:nvSpPr>
        <p:spPr>
          <a:xfrm>
            <a:off x="6400801" y="319541"/>
            <a:ext cx="5791200" cy="369332"/>
          </a:xfrm>
          <a:prstGeom prst="rect">
            <a:avLst/>
          </a:prstGeom>
          <a:solidFill>
            <a:srgbClr val="D34F38"/>
          </a:solidFill>
        </p:spPr>
        <p:txBody>
          <a:bodyPr wrap="square" rtlCol="0" anchor="ctr">
            <a:spAutoFit/>
          </a:bodyPr>
          <a:lstStyle/>
          <a:p>
            <a:pPr algn="r"/>
            <a:r>
              <a:rPr lang="en-US" sz="1800" b="1" dirty="0">
                <a:solidFill>
                  <a:schemeClr val="bg1"/>
                </a:solidFill>
              </a:rPr>
              <a:t>PRT 2:  HOW TO REFER TO THE HUB</a:t>
            </a:r>
          </a:p>
        </p:txBody>
      </p:sp>
      <p:sp>
        <p:nvSpPr>
          <p:cNvPr id="9" name="TextBox 8">
            <a:extLst>
              <a:ext uri="{FF2B5EF4-FFF2-40B4-BE49-F238E27FC236}">
                <a16:creationId xmlns:a16="http://schemas.microsoft.com/office/drawing/2014/main" id="{4765110F-D82E-ADC3-A09E-EB5962923775}"/>
              </a:ext>
            </a:extLst>
          </p:cNvPr>
          <p:cNvSpPr txBox="1"/>
          <p:nvPr/>
        </p:nvSpPr>
        <p:spPr>
          <a:xfrm>
            <a:off x="391510" y="1006900"/>
            <a:ext cx="10237076" cy="707886"/>
          </a:xfrm>
          <a:prstGeom prst="rect">
            <a:avLst/>
          </a:prstGeom>
          <a:noFill/>
        </p:spPr>
        <p:txBody>
          <a:bodyPr wrap="square">
            <a:spAutoFit/>
          </a:bodyPr>
          <a:lstStyle/>
          <a:p>
            <a:pPr marL="342900" indent="-342900" algn="l">
              <a:buFont typeface="+mj-lt"/>
              <a:buAutoNum type="arabicPeriod"/>
            </a:pPr>
            <a:r>
              <a:rPr lang="en-US" sz="2000" b="1" dirty="0">
                <a:solidFill>
                  <a:srgbClr val="2B6E62"/>
                </a:solidFill>
              </a:rPr>
              <a:t>Serve your customer and ENTER SERVICES.</a:t>
            </a:r>
          </a:p>
          <a:p>
            <a:pPr marL="342900" indent="-342900" algn="l">
              <a:buFont typeface="+mj-lt"/>
              <a:buAutoNum type="arabicPeriod"/>
            </a:pPr>
            <a:endParaRPr lang="en-US" sz="2000" b="1" dirty="0">
              <a:solidFill>
                <a:srgbClr val="2B6E62"/>
              </a:solidFill>
              <a:highlight>
                <a:srgbClr val="FFFF00"/>
              </a:highlight>
            </a:endParaRPr>
          </a:p>
        </p:txBody>
      </p:sp>
      <p:sp>
        <p:nvSpPr>
          <p:cNvPr id="5" name="TextBox 4">
            <a:extLst>
              <a:ext uri="{FF2B5EF4-FFF2-40B4-BE49-F238E27FC236}">
                <a16:creationId xmlns:a16="http://schemas.microsoft.com/office/drawing/2014/main" id="{21C3D198-A63E-3EE7-BD6E-05E6C50B9D09}"/>
              </a:ext>
            </a:extLst>
          </p:cNvPr>
          <p:cNvSpPr txBox="1"/>
          <p:nvPr/>
        </p:nvSpPr>
        <p:spPr>
          <a:xfrm>
            <a:off x="6400801" y="337465"/>
            <a:ext cx="5791200" cy="369332"/>
          </a:xfrm>
          <a:prstGeom prst="rect">
            <a:avLst/>
          </a:prstGeom>
          <a:solidFill>
            <a:srgbClr val="D34F38"/>
          </a:solidFill>
        </p:spPr>
        <p:txBody>
          <a:bodyPr wrap="square" rtlCol="0" anchor="ctr">
            <a:spAutoFit/>
          </a:bodyPr>
          <a:lstStyle/>
          <a:p>
            <a:pPr algn="r"/>
            <a:r>
              <a:rPr lang="en-US" sz="1800" b="1" dirty="0">
                <a:solidFill>
                  <a:schemeClr val="bg1"/>
                </a:solidFill>
              </a:rPr>
              <a:t>PART 2:  HOW TO REFER TO OJF HUB</a:t>
            </a:r>
          </a:p>
        </p:txBody>
      </p:sp>
      <p:pic>
        <p:nvPicPr>
          <p:cNvPr id="10" name="Picture 9">
            <a:extLst>
              <a:ext uri="{FF2B5EF4-FFF2-40B4-BE49-F238E27FC236}">
                <a16:creationId xmlns:a16="http://schemas.microsoft.com/office/drawing/2014/main" id="{F6365361-4A54-BED0-9698-AF323D6B657F}"/>
              </a:ext>
            </a:extLst>
          </p:cNvPr>
          <p:cNvPicPr>
            <a:picLocks noChangeAspect="1"/>
          </p:cNvPicPr>
          <p:nvPr/>
        </p:nvPicPr>
        <p:blipFill rotWithShape="1">
          <a:blip r:embed="rId2"/>
          <a:srcRect l="-5690" t="-2150" r="18514" b="2150"/>
          <a:stretch/>
        </p:blipFill>
        <p:spPr>
          <a:xfrm>
            <a:off x="391510" y="1901108"/>
            <a:ext cx="10628586" cy="3732921"/>
          </a:xfrm>
          <a:prstGeom prst="rect">
            <a:avLst/>
          </a:prstGeom>
        </p:spPr>
      </p:pic>
      <p:sp>
        <p:nvSpPr>
          <p:cNvPr id="12" name="Star: 5 Points 11">
            <a:extLst>
              <a:ext uri="{FF2B5EF4-FFF2-40B4-BE49-F238E27FC236}">
                <a16:creationId xmlns:a16="http://schemas.microsoft.com/office/drawing/2014/main" id="{B3200C1B-6483-FA0A-34A3-08FF7FB78F9E}"/>
              </a:ext>
            </a:extLst>
          </p:cNvPr>
          <p:cNvSpPr/>
          <p:nvPr/>
        </p:nvSpPr>
        <p:spPr>
          <a:xfrm>
            <a:off x="903890" y="5969876"/>
            <a:ext cx="567558" cy="515007"/>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614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Referral Process for Our Just Future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65110F-D82E-ADC3-A09E-EB5962923775}"/>
              </a:ext>
            </a:extLst>
          </p:cNvPr>
          <p:cNvSpPr txBox="1"/>
          <p:nvPr/>
        </p:nvSpPr>
        <p:spPr>
          <a:xfrm>
            <a:off x="391510" y="1006900"/>
            <a:ext cx="10237076" cy="707886"/>
          </a:xfrm>
          <a:prstGeom prst="rect">
            <a:avLst/>
          </a:prstGeom>
          <a:noFill/>
        </p:spPr>
        <p:txBody>
          <a:bodyPr wrap="square">
            <a:spAutoFit/>
          </a:bodyPr>
          <a:lstStyle/>
          <a:p>
            <a:pPr algn="l"/>
            <a:r>
              <a:rPr lang="en-US" sz="2000" b="1" dirty="0">
                <a:solidFill>
                  <a:srgbClr val="2B6E62"/>
                </a:solidFill>
              </a:rPr>
              <a:t>2. Decide if your customer needs Rapid </a:t>
            </a:r>
            <a:r>
              <a:rPr lang="en-US" sz="2000" b="1" dirty="0" err="1">
                <a:solidFill>
                  <a:srgbClr val="2B6E62"/>
                </a:solidFill>
              </a:rPr>
              <a:t>ReHousing</a:t>
            </a:r>
            <a:r>
              <a:rPr lang="en-US" sz="2000" b="1" dirty="0">
                <a:solidFill>
                  <a:srgbClr val="2B6E62"/>
                </a:solidFill>
              </a:rPr>
              <a:t> or Homeless Prevention.</a:t>
            </a:r>
          </a:p>
          <a:p>
            <a:pPr marL="342900" indent="-342900" algn="l">
              <a:buFont typeface="+mj-lt"/>
              <a:buAutoNum type="arabicPeriod"/>
            </a:pPr>
            <a:endParaRPr lang="en-US" sz="2000" b="1" dirty="0">
              <a:solidFill>
                <a:srgbClr val="2B6E62"/>
              </a:solidFill>
              <a:highlight>
                <a:srgbClr val="FFFF00"/>
              </a:highlight>
            </a:endParaRPr>
          </a:p>
        </p:txBody>
      </p:sp>
      <p:sp>
        <p:nvSpPr>
          <p:cNvPr id="8" name="TextBox 7">
            <a:extLst>
              <a:ext uri="{FF2B5EF4-FFF2-40B4-BE49-F238E27FC236}">
                <a16:creationId xmlns:a16="http://schemas.microsoft.com/office/drawing/2014/main" id="{E6FA2EF3-EAC3-2EDA-060B-3AEBA4683857}"/>
              </a:ext>
            </a:extLst>
          </p:cNvPr>
          <p:cNvSpPr txBox="1"/>
          <p:nvPr/>
        </p:nvSpPr>
        <p:spPr>
          <a:xfrm>
            <a:off x="6400801" y="337465"/>
            <a:ext cx="5791200" cy="369332"/>
          </a:xfrm>
          <a:prstGeom prst="rect">
            <a:avLst/>
          </a:prstGeom>
          <a:solidFill>
            <a:srgbClr val="D34F38"/>
          </a:solidFill>
        </p:spPr>
        <p:txBody>
          <a:bodyPr wrap="square" rtlCol="0" anchor="ctr">
            <a:spAutoFit/>
          </a:bodyPr>
          <a:lstStyle/>
          <a:p>
            <a:pPr algn="r"/>
            <a:r>
              <a:rPr lang="en-US" sz="1800" b="1" dirty="0">
                <a:solidFill>
                  <a:schemeClr val="bg1"/>
                </a:solidFill>
              </a:rPr>
              <a:t>PART 2:  HOW TO REFER TO OJF HUB</a:t>
            </a:r>
          </a:p>
        </p:txBody>
      </p:sp>
      <p:sp>
        <p:nvSpPr>
          <p:cNvPr id="12" name="TextBox 11">
            <a:extLst>
              <a:ext uri="{FF2B5EF4-FFF2-40B4-BE49-F238E27FC236}">
                <a16:creationId xmlns:a16="http://schemas.microsoft.com/office/drawing/2014/main" id="{710C955B-9C42-61A7-2F0D-326D94059A6C}"/>
              </a:ext>
            </a:extLst>
          </p:cNvPr>
          <p:cNvSpPr txBox="1"/>
          <p:nvPr/>
        </p:nvSpPr>
        <p:spPr>
          <a:xfrm>
            <a:off x="-3206969" y="855862"/>
            <a:ext cx="2627106" cy="5632311"/>
          </a:xfrm>
          <a:prstGeom prst="rect">
            <a:avLst/>
          </a:prstGeom>
          <a:noFill/>
        </p:spPr>
        <p:txBody>
          <a:bodyPr wrap="square" rtlCol="0">
            <a:spAutoFit/>
          </a:bodyPr>
          <a:lstStyle/>
          <a:p>
            <a:r>
              <a:rPr lang="en-US" b="1" dirty="0">
                <a:solidFill>
                  <a:srgbClr val="2B6E62"/>
                </a:solidFill>
              </a:rPr>
              <a:t>Rapid </a:t>
            </a:r>
            <a:r>
              <a:rPr lang="en-US" b="1" dirty="0" err="1">
                <a:solidFill>
                  <a:srgbClr val="2B6E62"/>
                </a:solidFill>
              </a:rPr>
              <a:t>ReHousing</a:t>
            </a:r>
            <a:r>
              <a:rPr lang="en-US" b="1" dirty="0">
                <a:solidFill>
                  <a:srgbClr val="2B6E62"/>
                </a:solidFill>
              </a:rPr>
              <a:t> </a:t>
            </a:r>
          </a:p>
          <a:p>
            <a:r>
              <a:rPr lang="en-US" dirty="0"/>
              <a:t>Rapid </a:t>
            </a:r>
            <a:r>
              <a:rPr lang="en-US" dirty="0" err="1"/>
              <a:t>ReHousing</a:t>
            </a:r>
            <a:r>
              <a:rPr lang="en-US" dirty="0"/>
              <a:t> services quickly connect households experiencing homelessness to permanent housing.  Rapid </a:t>
            </a:r>
            <a:r>
              <a:rPr lang="en-US" dirty="0" err="1"/>
              <a:t>ReHousing</a:t>
            </a:r>
            <a:r>
              <a:rPr lang="en-US" dirty="0"/>
              <a:t> provides short-term rental assistance and career coaching services.  The goals are to </a:t>
            </a:r>
            <a:r>
              <a:rPr lang="en-US" u="sng" dirty="0"/>
              <a:t>help people obtain housing quickly</a:t>
            </a:r>
            <a:r>
              <a:rPr lang="en-US" dirty="0"/>
              <a:t>, increase self-sufficiency and remain housed. Rapid </a:t>
            </a:r>
            <a:r>
              <a:rPr lang="en-US" dirty="0" err="1"/>
              <a:t>ReHousing</a:t>
            </a:r>
            <a:r>
              <a:rPr lang="en-US" dirty="0"/>
              <a:t> services are provided to </a:t>
            </a:r>
            <a:r>
              <a:rPr lang="en-US" dirty="0">
                <a:highlight>
                  <a:srgbClr val="FFFF00"/>
                </a:highlight>
              </a:rPr>
              <a:t>individuals that are currently experiencing homelessness or fleeing domestic violence.</a:t>
            </a:r>
          </a:p>
        </p:txBody>
      </p:sp>
      <p:sp>
        <p:nvSpPr>
          <p:cNvPr id="14" name="TextBox 13">
            <a:extLst>
              <a:ext uri="{FF2B5EF4-FFF2-40B4-BE49-F238E27FC236}">
                <a16:creationId xmlns:a16="http://schemas.microsoft.com/office/drawing/2014/main" id="{A5309B7B-9F93-15D7-B18A-2CB347E97AD5}"/>
              </a:ext>
            </a:extLst>
          </p:cNvPr>
          <p:cNvSpPr txBox="1"/>
          <p:nvPr/>
        </p:nvSpPr>
        <p:spPr>
          <a:xfrm>
            <a:off x="12625871" y="1271360"/>
            <a:ext cx="3331779" cy="4801314"/>
          </a:xfrm>
          <a:prstGeom prst="rect">
            <a:avLst/>
          </a:prstGeom>
          <a:noFill/>
        </p:spPr>
        <p:txBody>
          <a:bodyPr wrap="square" rtlCol="0">
            <a:spAutoFit/>
          </a:bodyPr>
          <a:lstStyle/>
          <a:p>
            <a:r>
              <a:rPr lang="en-US" b="1" dirty="0">
                <a:solidFill>
                  <a:srgbClr val="2B6E62"/>
                </a:solidFill>
              </a:rPr>
              <a:t>Homeless Prevention </a:t>
            </a:r>
          </a:p>
          <a:p>
            <a:r>
              <a:rPr lang="en-US" dirty="0"/>
              <a:t>Homeless Prevention services help prevent households at risk of becoming homeless from actually becoming homeless.  Homeless Prevention provides short-term rental assistance and career coaching services.  The goals are to </a:t>
            </a:r>
            <a:r>
              <a:rPr lang="en-US" u="sng" dirty="0"/>
              <a:t>help people retain their housing </a:t>
            </a:r>
            <a:r>
              <a:rPr lang="en-US" dirty="0"/>
              <a:t>to prevent them from becoming homeless.  Homelessness Prevention services serve </a:t>
            </a:r>
            <a:r>
              <a:rPr lang="en-US" dirty="0">
                <a:highlight>
                  <a:srgbClr val="FFFF00"/>
                </a:highlight>
              </a:rPr>
              <a:t>individuals that currently have housing or live in an apartment, but who are facing eviction or who may be at risk of becoming homeless</a:t>
            </a:r>
            <a:r>
              <a:rPr lang="en-US" dirty="0"/>
              <a:t>.  </a:t>
            </a:r>
          </a:p>
        </p:txBody>
      </p:sp>
      <p:sp>
        <p:nvSpPr>
          <p:cNvPr id="4" name="TextBox 3">
            <a:extLst>
              <a:ext uri="{FF2B5EF4-FFF2-40B4-BE49-F238E27FC236}">
                <a16:creationId xmlns:a16="http://schemas.microsoft.com/office/drawing/2014/main" id="{BDC2883C-A490-76E6-ADBC-0353E72A69C7}"/>
              </a:ext>
            </a:extLst>
          </p:cNvPr>
          <p:cNvSpPr txBox="1"/>
          <p:nvPr/>
        </p:nvSpPr>
        <p:spPr>
          <a:xfrm>
            <a:off x="1143000" y="1706138"/>
            <a:ext cx="6166624" cy="3635547"/>
          </a:xfrm>
          <a:prstGeom prst="rect">
            <a:avLst/>
          </a:prstGeom>
          <a:noFill/>
        </p:spPr>
        <p:txBody>
          <a:bodyPr wrap="square">
            <a:spAutoFit/>
          </a:bodyPr>
          <a:lstStyle/>
          <a:p>
            <a:pPr marL="0" marR="0">
              <a:lnSpc>
                <a:spcPct val="107000"/>
              </a:lnSpc>
              <a:spcBef>
                <a:spcPts val="0"/>
              </a:spcBef>
              <a:spcAft>
                <a:spcPts val="0"/>
              </a:spcAft>
            </a:pPr>
            <a:r>
              <a:rPr lang="en-US" sz="1800" b="1" kern="1200" dirty="0">
                <a:effectLst/>
                <a:latin typeface="Calibri" panose="020F0502020204030204" pitchFamily="34" charset="0"/>
                <a:ea typeface="+mj-ea"/>
                <a:cs typeface="Calibri" panose="020F0502020204030204" pitchFamily="34" charset="0"/>
              </a:rPr>
              <a:t>Rapid </a:t>
            </a:r>
            <a:r>
              <a:rPr lang="en-US" sz="1800" b="1" kern="1200" dirty="0" err="1">
                <a:effectLst/>
                <a:latin typeface="Calibri" panose="020F0502020204030204" pitchFamily="34" charset="0"/>
                <a:ea typeface="+mj-ea"/>
                <a:cs typeface="Calibri" panose="020F0502020204030204" pitchFamily="34" charset="0"/>
              </a:rPr>
              <a:t>ReHousing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200" dirty="0">
                <a:effectLst/>
                <a:latin typeface="Calibri" panose="020F0502020204030204" pitchFamily="34" charset="0"/>
                <a:ea typeface="+mj-ea"/>
                <a:cs typeface="Calibri" panose="020F0502020204030204" pitchFamily="34" charset="0"/>
              </a:rPr>
              <a:t>Customer currently experiencing homelessness or fleeing domestic violence.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200" dirty="0">
                <a:effectLst/>
                <a:latin typeface="Calibri" panose="020F0502020204030204" pitchFamily="34" charset="0"/>
                <a:ea typeface="+mj-ea"/>
                <a:cs typeface="Calibri" panose="020F0502020204030204" pitchFamily="34" charset="0"/>
              </a:rPr>
              <a:t>Helps people obtain housing quickly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200" dirty="0">
                <a:effectLst/>
                <a:latin typeface="Calibri" panose="020F0502020204030204" pitchFamily="34" charset="0"/>
                <a:ea typeface="+mj-ea"/>
                <a:cs typeface="Calibri" panose="020F0502020204030204" pitchFamily="34" charset="0"/>
              </a:rPr>
              <a:t>Provides short-term rental assistance and career coaching 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mj-ea"/>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kern="1200" dirty="0">
                <a:effectLst/>
                <a:latin typeface="Calibri" panose="020F0502020204030204" pitchFamily="34" charset="0"/>
                <a:ea typeface="+mj-ea"/>
                <a:cs typeface="Calibri" panose="020F0502020204030204" pitchFamily="34" charset="0"/>
              </a:rPr>
              <a:t>Homeless Prevention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200" dirty="0">
                <a:effectLst/>
                <a:latin typeface="Calibri" panose="020F0502020204030204" pitchFamily="34" charset="0"/>
                <a:ea typeface="+mj-ea"/>
                <a:cs typeface="Calibri" panose="020F0502020204030204" pitchFamily="34" charset="0"/>
              </a:rPr>
              <a:t>Customer currently has a house or lives in an apartment.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200" dirty="0">
                <a:effectLst/>
                <a:latin typeface="Calibri" panose="020F0502020204030204" pitchFamily="34" charset="0"/>
                <a:ea typeface="+mj-ea"/>
                <a:cs typeface="Calibri" panose="020F0502020204030204" pitchFamily="34" charset="0"/>
              </a:rPr>
              <a:t>Helps people stay housed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200" dirty="0">
                <a:effectLst/>
                <a:latin typeface="Calibri" panose="020F0502020204030204" pitchFamily="34" charset="0"/>
                <a:ea typeface="+mj-ea"/>
                <a:cs typeface="Calibri" panose="020F0502020204030204" pitchFamily="34" charset="0"/>
              </a:rPr>
              <a:t>Provides short-term rental assistance and career coaching 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4744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Referral Process for Our Just Future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65110F-D82E-ADC3-A09E-EB5962923775}"/>
              </a:ext>
            </a:extLst>
          </p:cNvPr>
          <p:cNvSpPr txBox="1"/>
          <p:nvPr/>
        </p:nvSpPr>
        <p:spPr>
          <a:xfrm>
            <a:off x="391510" y="1006900"/>
            <a:ext cx="10237076" cy="400110"/>
          </a:xfrm>
          <a:prstGeom prst="rect">
            <a:avLst/>
          </a:prstGeom>
          <a:noFill/>
        </p:spPr>
        <p:txBody>
          <a:bodyPr wrap="square">
            <a:spAutoFit/>
          </a:bodyPr>
          <a:lstStyle/>
          <a:p>
            <a:pPr algn="l"/>
            <a:r>
              <a:rPr lang="en-US" sz="2000" b="1" dirty="0">
                <a:solidFill>
                  <a:srgbClr val="2B6E62"/>
                </a:solidFill>
              </a:rPr>
              <a:t>3.  Create the ITrac Rent Assistance Record.</a:t>
            </a:r>
          </a:p>
        </p:txBody>
      </p:sp>
      <p:sp>
        <p:nvSpPr>
          <p:cNvPr id="8" name="TextBox 7">
            <a:extLst>
              <a:ext uri="{FF2B5EF4-FFF2-40B4-BE49-F238E27FC236}">
                <a16:creationId xmlns:a16="http://schemas.microsoft.com/office/drawing/2014/main" id="{E6FA2EF3-EAC3-2EDA-060B-3AEBA4683857}"/>
              </a:ext>
            </a:extLst>
          </p:cNvPr>
          <p:cNvSpPr txBox="1"/>
          <p:nvPr/>
        </p:nvSpPr>
        <p:spPr>
          <a:xfrm>
            <a:off x="6400801" y="337465"/>
            <a:ext cx="5791200" cy="369332"/>
          </a:xfrm>
          <a:prstGeom prst="rect">
            <a:avLst/>
          </a:prstGeom>
          <a:solidFill>
            <a:srgbClr val="D34F38"/>
          </a:solidFill>
        </p:spPr>
        <p:txBody>
          <a:bodyPr wrap="square" rtlCol="0" anchor="ctr">
            <a:spAutoFit/>
          </a:bodyPr>
          <a:lstStyle/>
          <a:p>
            <a:pPr algn="r"/>
            <a:r>
              <a:rPr lang="en-US" sz="1800" b="1" dirty="0">
                <a:solidFill>
                  <a:schemeClr val="bg1"/>
                </a:solidFill>
              </a:rPr>
              <a:t>PART 2:  HOW TO REFER TO OJF HUB</a:t>
            </a:r>
          </a:p>
        </p:txBody>
      </p:sp>
      <p:sp>
        <p:nvSpPr>
          <p:cNvPr id="14" name="Rectangle 13">
            <a:extLst>
              <a:ext uri="{FF2B5EF4-FFF2-40B4-BE49-F238E27FC236}">
                <a16:creationId xmlns:a16="http://schemas.microsoft.com/office/drawing/2014/main" id="{B3675C46-0DD2-1D20-9056-95A854609CAC}"/>
              </a:ext>
            </a:extLst>
          </p:cNvPr>
          <p:cNvSpPr>
            <a:spLocks noChangeArrowheads="1"/>
          </p:cNvSpPr>
          <p:nvPr/>
        </p:nvSpPr>
        <p:spPr bwMode="auto">
          <a:xfrm>
            <a:off x="736820" y="1467174"/>
            <a:ext cx="535918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93700" algn="l"/>
              </a:tabLst>
              <a:defRPr>
                <a:solidFill>
                  <a:schemeClr val="tx1"/>
                </a:solidFill>
                <a:latin typeface="Arial" panose="020B0604020202020204" pitchFamily="34" charset="0"/>
              </a:defRPr>
            </a:lvl1pPr>
            <a:lvl2pPr eaLnBrk="0" fontAlgn="base" hangingPunct="0">
              <a:spcBef>
                <a:spcPct val="0"/>
              </a:spcBef>
              <a:spcAft>
                <a:spcPct val="0"/>
              </a:spcAft>
              <a:tabLst>
                <a:tab pos="393700" algn="l"/>
              </a:tabLst>
              <a:defRPr>
                <a:solidFill>
                  <a:schemeClr val="tx1"/>
                </a:solidFill>
                <a:latin typeface="Arial" panose="020B0604020202020204" pitchFamily="34" charset="0"/>
              </a:defRPr>
            </a:lvl2pPr>
            <a:lvl3pPr eaLnBrk="0" fontAlgn="base" hangingPunct="0">
              <a:spcBef>
                <a:spcPct val="0"/>
              </a:spcBef>
              <a:spcAft>
                <a:spcPct val="0"/>
              </a:spcAft>
              <a:tabLst>
                <a:tab pos="393700" algn="l"/>
              </a:tabLst>
              <a:defRPr>
                <a:solidFill>
                  <a:schemeClr val="tx1"/>
                </a:solidFill>
                <a:latin typeface="Arial" panose="020B0604020202020204" pitchFamily="34" charset="0"/>
              </a:defRPr>
            </a:lvl3pPr>
            <a:lvl4pPr eaLnBrk="0" fontAlgn="base" hangingPunct="0">
              <a:spcBef>
                <a:spcPct val="0"/>
              </a:spcBef>
              <a:spcAft>
                <a:spcPct val="0"/>
              </a:spcAft>
              <a:tabLst>
                <a:tab pos="393700" algn="l"/>
              </a:tabLst>
              <a:defRPr>
                <a:solidFill>
                  <a:schemeClr val="tx1"/>
                </a:solidFill>
                <a:latin typeface="Arial" panose="020B0604020202020204" pitchFamily="34" charset="0"/>
              </a:defRPr>
            </a:lvl4pPr>
            <a:lvl5pPr eaLnBrk="0" fontAlgn="base" hangingPunct="0">
              <a:spcBef>
                <a:spcPct val="0"/>
              </a:spcBef>
              <a:spcAft>
                <a:spcPct val="0"/>
              </a:spcAft>
              <a:tabLst>
                <a:tab pos="393700" algn="l"/>
              </a:tabLst>
              <a:defRPr>
                <a:solidFill>
                  <a:schemeClr val="tx1"/>
                </a:solidFill>
                <a:latin typeface="Arial" panose="020B0604020202020204" pitchFamily="34" charset="0"/>
              </a:defRPr>
            </a:lvl5pPr>
            <a:lvl6pPr eaLnBrk="0" fontAlgn="base" hangingPunct="0">
              <a:spcBef>
                <a:spcPct val="0"/>
              </a:spcBef>
              <a:spcAft>
                <a:spcPct val="0"/>
              </a:spcAft>
              <a:tabLst>
                <a:tab pos="393700" algn="l"/>
              </a:tabLst>
              <a:defRPr>
                <a:solidFill>
                  <a:schemeClr val="tx1"/>
                </a:solidFill>
                <a:latin typeface="Arial" panose="020B0604020202020204" pitchFamily="34" charset="0"/>
              </a:defRPr>
            </a:lvl6pPr>
            <a:lvl7pPr eaLnBrk="0" fontAlgn="base" hangingPunct="0">
              <a:spcBef>
                <a:spcPct val="0"/>
              </a:spcBef>
              <a:spcAft>
                <a:spcPct val="0"/>
              </a:spcAft>
              <a:tabLst>
                <a:tab pos="393700" algn="l"/>
              </a:tabLst>
              <a:defRPr>
                <a:solidFill>
                  <a:schemeClr val="tx1"/>
                </a:solidFill>
                <a:latin typeface="Arial" panose="020B0604020202020204" pitchFamily="34" charset="0"/>
              </a:defRPr>
            </a:lvl7pPr>
            <a:lvl8pPr eaLnBrk="0" fontAlgn="base" hangingPunct="0">
              <a:spcBef>
                <a:spcPct val="0"/>
              </a:spcBef>
              <a:spcAft>
                <a:spcPct val="0"/>
              </a:spcAft>
              <a:tabLst>
                <a:tab pos="393700" algn="l"/>
              </a:tabLst>
              <a:defRPr>
                <a:solidFill>
                  <a:schemeClr val="tx1"/>
                </a:solidFill>
                <a:latin typeface="Arial" panose="020B0604020202020204" pitchFamily="34" charset="0"/>
              </a:defRPr>
            </a:lvl8pPr>
            <a:lvl9pPr eaLnBrk="0" fontAlgn="base" hangingPunct="0">
              <a:spcBef>
                <a:spcPct val="0"/>
              </a:spcBef>
              <a:spcAft>
                <a:spcPct val="0"/>
              </a:spcAft>
              <a:tabLst>
                <a:tab pos="393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393700" algn="l"/>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Find the participant in I-Trac. </a:t>
            </a:r>
          </a:p>
          <a:p>
            <a:pPr marL="0" marR="0" lvl="0" indent="0" algn="l" defTabSz="914400" rtl="0" eaLnBrk="0" fontAlgn="base" latinLnBrk="0" hangingPunct="0">
              <a:lnSpc>
                <a:spcPct val="100000"/>
              </a:lnSpc>
              <a:spcBef>
                <a:spcPct val="0"/>
              </a:spcBef>
              <a:spcAft>
                <a:spcPct val="0"/>
              </a:spcAft>
              <a:buClrTx/>
              <a:buSzTx/>
              <a:tabLst>
                <a:tab pos="393700" algn="l"/>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Using </a:t>
            </a:r>
            <a:r>
              <a:rPr kumimoji="0" lang="en-US" altLang="en-US"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Find Customer</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search for the participant record by Name, I-Trac Customer ID or WS Job Seeker ID and click </a:t>
            </a:r>
            <a:r>
              <a:rPr kumimoji="0" lang="en-US" altLang="en-US"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Select</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Confirm Birth MM/DD and Last 4 SSN (if available) that show to verify that you are selecting the correct participant in I-Trac.</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37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6363CF68-C4B2-2EE2-A188-2B6C4EF047C8}"/>
              </a:ext>
            </a:extLst>
          </p:cNvPr>
          <p:cNvSpPr>
            <a:spLocks noChangeArrowheads="1"/>
          </p:cNvSpPr>
          <p:nvPr/>
        </p:nvSpPr>
        <p:spPr bwMode="auto">
          <a:xfrm>
            <a:off x="463551" y="21799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 name="docshapegroup2">
            <a:extLst>
              <a:ext uri="{FF2B5EF4-FFF2-40B4-BE49-F238E27FC236}">
                <a16:creationId xmlns:a16="http://schemas.microsoft.com/office/drawing/2014/main" id="{9DC230DB-48CF-7050-E53C-9399DBA6C178}"/>
              </a:ext>
            </a:extLst>
          </p:cNvPr>
          <p:cNvGrpSpPr>
            <a:grpSpLocks/>
          </p:cNvGrpSpPr>
          <p:nvPr/>
        </p:nvGrpSpPr>
        <p:grpSpPr bwMode="auto">
          <a:xfrm>
            <a:off x="6476998" y="1404428"/>
            <a:ext cx="5251450" cy="1727200"/>
            <a:chOff x="1080" y="122"/>
            <a:chExt cx="8270" cy="2720"/>
          </a:xfrm>
        </p:grpSpPr>
        <p:sp>
          <p:nvSpPr>
            <p:cNvPr id="20" name="docshape3">
              <a:extLst>
                <a:ext uri="{FF2B5EF4-FFF2-40B4-BE49-F238E27FC236}">
                  <a16:creationId xmlns:a16="http://schemas.microsoft.com/office/drawing/2014/main" id="{B70CCA62-F524-4FAE-736F-D2F828BF7CDF}"/>
                </a:ext>
              </a:extLst>
            </p:cNvPr>
            <p:cNvSpPr>
              <a:spLocks/>
            </p:cNvSpPr>
            <p:nvPr/>
          </p:nvSpPr>
          <p:spPr bwMode="auto">
            <a:xfrm>
              <a:off x="1080" y="121"/>
              <a:ext cx="8270" cy="2720"/>
            </a:xfrm>
            <a:custGeom>
              <a:avLst/>
              <a:gdLst>
                <a:gd name="T0" fmla="+- 0 1090 1080"/>
                <a:gd name="T1" fmla="*/ T0 w 8270"/>
                <a:gd name="T2" fmla="+- 0 131 122"/>
                <a:gd name="T3" fmla="*/ 131 h 2720"/>
                <a:gd name="T4" fmla="+- 0 1080 1080"/>
                <a:gd name="T5" fmla="*/ T4 w 8270"/>
                <a:gd name="T6" fmla="+- 0 131 122"/>
                <a:gd name="T7" fmla="*/ 131 h 2720"/>
                <a:gd name="T8" fmla="+- 0 1080 1080"/>
                <a:gd name="T9" fmla="*/ T8 w 8270"/>
                <a:gd name="T10" fmla="+- 0 2832 122"/>
                <a:gd name="T11" fmla="*/ 2832 h 2720"/>
                <a:gd name="T12" fmla="+- 0 1090 1080"/>
                <a:gd name="T13" fmla="*/ T12 w 8270"/>
                <a:gd name="T14" fmla="+- 0 2832 122"/>
                <a:gd name="T15" fmla="*/ 2832 h 2720"/>
                <a:gd name="T16" fmla="+- 0 1090 1080"/>
                <a:gd name="T17" fmla="*/ T16 w 8270"/>
                <a:gd name="T18" fmla="+- 0 131 122"/>
                <a:gd name="T19" fmla="*/ 131 h 2720"/>
                <a:gd name="T20" fmla="+- 0 9350 1080"/>
                <a:gd name="T21" fmla="*/ T20 w 8270"/>
                <a:gd name="T22" fmla="+- 0 2832 122"/>
                <a:gd name="T23" fmla="*/ 2832 h 2720"/>
                <a:gd name="T24" fmla="+- 0 9340 1080"/>
                <a:gd name="T25" fmla="*/ T24 w 8270"/>
                <a:gd name="T26" fmla="+- 0 2832 122"/>
                <a:gd name="T27" fmla="*/ 2832 h 2720"/>
                <a:gd name="T28" fmla="+- 0 1090 1080"/>
                <a:gd name="T29" fmla="*/ T28 w 8270"/>
                <a:gd name="T30" fmla="+- 0 2832 122"/>
                <a:gd name="T31" fmla="*/ 2832 h 2720"/>
                <a:gd name="T32" fmla="+- 0 1080 1080"/>
                <a:gd name="T33" fmla="*/ T32 w 8270"/>
                <a:gd name="T34" fmla="+- 0 2832 122"/>
                <a:gd name="T35" fmla="*/ 2832 h 2720"/>
                <a:gd name="T36" fmla="+- 0 1080 1080"/>
                <a:gd name="T37" fmla="*/ T36 w 8270"/>
                <a:gd name="T38" fmla="+- 0 2841 122"/>
                <a:gd name="T39" fmla="*/ 2841 h 2720"/>
                <a:gd name="T40" fmla="+- 0 1090 1080"/>
                <a:gd name="T41" fmla="*/ T40 w 8270"/>
                <a:gd name="T42" fmla="+- 0 2841 122"/>
                <a:gd name="T43" fmla="*/ 2841 h 2720"/>
                <a:gd name="T44" fmla="+- 0 9340 1080"/>
                <a:gd name="T45" fmla="*/ T44 w 8270"/>
                <a:gd name="T46" fmla="+- 0 2841 122"/>
                <a:gd name="T47" fmla="*/ 2841 h 2720"/>
                <a:gd name="T48" fmla="+- 0 9350 1080"/>
                <a:gd name="T49" fmla="*/ T48 w 8270"/>
                <a:gd name="T50" fmla="+- 0 2841 122"/>
                <a:gd name="T51" fmla="*/ 2841 h 2720"/>
                <a:gd name="T52" fmla="+- 0 9350 1080"/>
                <a:gd name="T53" fmla="*/ T52 w 8270"/>
                <a:gd name="T54" fmla="+- 0 2832 122"/>
                <a:gd name="T55" fmla="*/ 2832 h 2720"/>
                <a:gd name="T56" fmla="+- 0 9350 1080"/>
                <a:gd name="T57" fmla="*/ T56 w 8270"/>
                <a:gd name="T58" fmla="+- 0 131 122"/>
                <a:gd name="T59" fmla="*/ 131 h 2720"/>
                <a:gd name="T60" fmla="+- 0 9340 1080"/>
                <a:gd name="T61" fmla="*/ T60 w 8270"/>
                <a:gd name="T62" fmla="+- 0 131 122"/>
                <a:gd name="T63" fmla="*/ 131 h 2720"/>
                <a:gd name="T64" fmla="+- 0 9340 1080"/>
                <a:gd name="T65" fmla="*/ T64 w 8270"/>
                <a:gd name="T66" fmla="+- 0 2832 122"/>
                <a:gd name="T67" fmla="*/ 2832 h 2720"/>
                <a:gd name="T68" fmla="+- 0 9350 1080"/>
                <a:gd name="T69" fmla="*/ T68 w 8270"/>
                <a:gd name="T70" fmla="+- 0 2832 122"/>
                <a:gd name="T71" fmla="*/ 2832 h 2720"/>
                <a:gd name="T72" fmla="+- 0 9350 1080"/>
                <a:gd name="T73" fmla="*/ T72 w 8270"/>
                <a:gd name="T74" fmla="+- 0 131 122"/>
                <a:gd name="T75" fmla="*/ 131 h 2720"/>
                <a:gd name="T76" fmla="+- 0 9350 1080"/>
                <a:gd name="T77" fmla="*/ T76 w 8270"/>
                <a:gd name="T78" fmla="+- 0 122 122"/>
                <a:gd name="T79" fmla="*/ 122 h 2720"/>
                <a:gd name="T80" fmla="+- 0 9340 1080"/>
                <a:gd name="T81" fmla="*/ T80 w 8270"/>
                <a:gd name="T82" fmla="+- 0 122 122"/>
                <a:gd name="T83" fmla="*/ 122 h 2720"/>
                <a:gd name="T84" fmla="+- 0 1090 1080"/>
                <a:gd name="T85" fmla="*/ T84 w 8270"/>
                <a:gd name="T86" fmla="+- 0 122 122"/>
                <a:gd name="T87" fmla="*/ 122 h 2720"/>
                <a:gd name="T88" fmla="+- 0 1080 1080"/>
                <a:gd name="T89" fmla="*/ T88 w 8270"/>
                <a:gd name="T90" fmla="+- 0 122 122"/>
                <a:gd name="T91" fmla="*/ 122 h 2720"/>
                <a:gd name="T92" fmla="+- 0 1080 1080"/>
                <a:gd name="T93" fmla="*/ T92 w 8270"/>
                <a:gd name="T94" fmla="+- 0 131 122"/>
                <a:gd name="T95" fmla="*/ 131 h 2720"/>
                <a:gd name="T96" fmla="+- 0 1090 1080"/>
                <a:gd name="T97" fmla="*/ T96 w 8270"/>
                <a:gd name="T98" fmla="+- 0 131 122"/>
                <a:gd name="T99" fmla="*/ 131 h 2720"/>
                <a:gd name="T100" fmla="+- 0 9340 1080"/>
                <a:gd name="T101" fmla="*/ T100 w 8270"/>
                <a:gd name="T102" fmla="+- 0 131 122"/>
                <a:gd name="T103" fmla="*/ 131 h 2720"/>
                <a:gd name="T104" fmla="+- 0 9350 1080"/>
                <a:gd name="T105" fmla="*/ T104 w 8270"/>
                <a:gd name="T106" fmla="+- 0 131 122"/>
                <a:gd name="T107" fmla="*/ 131 h 2720"/>
                <a:gd name="T108" fmla="+- 0 9350 1080"/>
                <a:gd name="T109" fmla="*/ T108 w 8270"/>
                <a:gd name="T110" fmla="+- 0 122 122"/>
                <a:gd name="T111" fmla="*/ 122 h 27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8270" h="2720">
                  <a:moveTo>
                    <a:pt x="10" y="9"/>
                  </a:moveTo>
                  <a:lnTo>
                    <a:pt x="0" y="9"/>
                  </a:lnTo>
                  <a:lnTo>
                    <a:pt x="0" y="2710"/>
                  </a:lnTo>
                  <a:lnTo>
                    <a:pt x="10" y="2710"/>
                  </a:lnTo>
                  <a:lnTo>
                    <a:pt x="10" y="9"/>
                  </a:lnTo>
                  <a:close/>
                  <a:moveTo>
                    <a:pt x="8270" y="2710"/>
                  </a:moveTo>
                  <a:lnTo>
                    <a:pt x="8260" y="2710"/>
                  </a:lnTo>
                  <a:lnTo>
                    <a:pt x="10" y="2710"/>
                  </a:lnTo>
                  <a:lnTo>
                    <a:pt x="0" y="2710"/>
                  </a:lnTo>
                  <a:lnTo>
                    <a:pt x="0" y="2719"/>
                  </a:lnTo>
                  <a:lnTo>
                    <a:pt x="10" y="2719"/>
                  </a:lnTo>
                  <a:lnTo>
                    <a:pt x="8260" y="2719"/>
                  </a:lnTo>
                  <a:lnTo>
                    <a:pt x="8270" y="2719"/>
                  </a:lnTo>
                  <a:lnTo>
                    <a:pt x="8270" y="2710"/>
                  </a:lnTo>
                  <a:close/>
                  <a:moveTo>
                    <a:pt x="8270" y="9"/>
                  </a:moveTo>
                  <a:lnTo>
                    <a:pt x="8260" y="9"/>
                  </a:lnTo>
                  <a:lnTo>
                    <a:pt x="8260" y="2710"/>
                  </a:lnTo>
                  <a:lnTo>
                    <a:pt x="8270" y="2710"/>
                  </a:lnTo>
                  <a:lnTo>
                    <a:pt x="8270" y="9"/>
                  </a:lnTo>
                  <a:close/>
                  <a:moveTo>
                    <a:pt x="8270" y="0"/>
                  </a:moveTo>
                  <a:lnTo>
                    <a:pt x="8260" y="0"/>
                  </a:lnTo>
                  <a:lnTo>
                    <a:pt x="10" y="0"/>
                  </a:lnTo>
                  <a:lnTo>
                    <a:pt x="0" y="0"/>
                  </a:lnTo>
                  <a:lnTo>
                    <a:pt x="0" y="9"/>
                  </a:lnTo>
                  <a:lnTo>
                    <a:pt x="10" y="9"/>
                  </a:lnTo>
                  <a:lnTo>
                    <a:pt x="8260" y="9"/>
                  </a:lnTo>
                  <a:lnTo>
                    <a:pt x="8270" y="9"/>
                  </a:lnTo>
                  <a:lnTo>
                    <a:pt x="8270" y="0"/>
                  </a:lnTo>
                  <a:close/>
                </a:path>
              </a:pathLst>
            </a:custGeom>
            <a:solidFill>
              <a:srgbClr val="5B9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65" name="docshape4" descr="Graphical user interface  Description automatically generated">
              <a:extLst>
                <a:ext uri="{FF2B5EF4-FFF2-40B4-BE49-F238E27FC236}">
                  <a16:creationId xmlns:a16="http://schemas.microsoft.com/office/drawing/2014/main" id="{82E7CAC3-9748-F3A4-8071-697641569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 y="175"/>
              <a:ext cx="8128" cy="2614"/>
            </a:xfrm>
            <a:prstGeom prst="rect">
              <a:avLst/>
            </a:prstGeom>
            <a:noFill/>
            <a:extLst>
              <a:ext uri="{909E8E84-426E-40DD-AFC4-6F175D3DCCD1}">
                <a14:hiddenFill xmlns:a14="http://schemas.microsoft.com/office/drawing/2010/main">
                  <a:solidFill>
                    <a:srgbClr val="FFFFFF"/>
                  </a:solidFill>
                </a14:hiddenFill>
              </a:ext>
            </a:extLst>
          </p:spPr>
        </p:pic>
        <p:sp>
          <p:nvSpPr>
            <p:cNvPr id="21" name="docshape5">
              <a:extLst>
                <a:ext uri="{FF2B5EF4-FFF2-40B4-BE49-F238E27FC236}">
                  <a16:creationId xmlns:a16="http://schemas.microsoft.com/office/drawing/2014/main" id="{D3BAEE38-9B02-3848-082A-703657B8B64F}"/>
                </a:ext>
              </a:extLst>
            </p:cNvPr>
            <p:cNvSpPr>
              <a:spLocks noChangeArrowheads="1"/>
            </p:cNvSpPr>
            <p:nvPr/>
          </p:nvSpPr>
          <p:spPr bwMode="auto">
            <a:xfrm>
              <a:off x="1115" y="155"/>
              <a:ext cx="8189" cy="2660"/>
            </a:xfrm>
            <a:prstGeom prst="rect">
              <a:avLst/>
            </a:prstGeom>
            <a:noFill/>
            <a:ln w="6350">
              <a:solidFill>
                <a:srgbClr val="5B9BD4"/>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3" name="TextBox 22">
            <a:extLst>
              <a:ext uri="{FF2B5EF4-FFF2-40B4-BE49-F238E27FC236}">
                <a16:creationId xmlns:a16="http://schemas.microsoft.com/office/drawing/2014/main" id="{C021C7CF-1790-0EB8-8129-3EC461B9208A}"/>
              </a:ext>
            </a:extLst>
          </p:cNvPr>
          <p:cNvSpPr txBox="1"/>
          <p:nvPr/>
        </p:nvSpPr>
        <p:spPr>
          <a:xfrm>
            <a:off x="736820" y="3780362"/>
            <a:ext cx="5740178" cy="2539157"/>
          </a:xfrm>
          <a:prstGeom prst="rect">
            <a:avLst/>
          </a:prstGeom>
          <a:noFill/>
        </p:spPr>
        <p:txBody>
          <a:bodyPr wrap="square">
            <a:spAutoFit/>
          </a:bodyPr>
          <a:lstStyle/>
          <a:p>
            <a:pPr marR="0" lvl="0">
              <a:spcBef>
                <a:spcPts val="285"/>
              </a:spcBef>
              <a:spcAft>
                <a:spcPts val="0"/>
              </a:spcAft>
              <a:buSzPts val="1100"/>
              <a:tabLst>
                <a:tab pos="393700" algn="l"/>
              </a:tabLst>
            </a:pPr>
            <a:r>
              <a:rPr lang="en-US" sz="1400" b="1" dirty="0">
                <a:effectLst/>
                <a:latin typeface="Calibri" panose="020F0502020204030204" pitchFamily="34" charset="0"/>
                <a:ea typeface="Calibri" panose="020F0502020204030204" pitchFamily="34" charset="0"/>
              </a:rPr>
              <a:t>On</a:t>
            </a:r>
            <a:r>
              <a:rPr lang="en-US" sz="1400" b="1" spc="-25" dirty="0">
                <a:effectLst/>
                <a:latin typeface="Calibri" panose="020F0502020204030204" pitchFamily="34" charset="0"/>
                <a:ea typeface="Calibri" panose="020F0502020204030204" pitchFamily="34" charset="0"/>
              </a:rPr>
              <a:t> </a:t>
            </a:r>
            <a:r>
              <a:rPr lang="en-US" sz="1400" b="1" dirty="0">
                <a:effectLst/>
                <a:latin typeface="Calibri" panose="020F0502020204030204" pitchFamily="34" charset="0"/>
                <a:ea typeface="Calibri" panose="020F0502020204030204" pitchFamily="34" charset="0"/>
              </a:rPr>
              <a:t>the</a:t>
            </a:r>
            <a:r>
              <a:rPr lang="en-US" sz="1400" b="1" spc="-20" dirty="0">
                <a:effectLst/>
                <a:latin typeface="Calibri" panose="020F0502020204030204" pitchFamily="34" charset="0"/>
                <a:ea typeface="Calibri" panose="020F0502020204030204" pitchFamily="34" charset="0"/>
              </a:rPr>
              <a:t> </a:t>
            </a:r>
            <a:r>
              <a:rPr lang="en-US" sz="1400" b="1" dirty="0">
                <a:effectLst/>
                <a:latin typeface="Calibri" panose="020F0502020204030204" pitchFamily="34" charset="0"/>
                <a:ea typeface="Calibri" panose="020F0502020204030204" pitchFamily="34" charset="0"/>
              </a:rPr>
              <a:t>Providers</a:t>
            </a:r>
            <a:r>
              <a:rPr lang="en-US" sz="1400" b="1" spc="-10" dirty="0">
                <a:effectLst/>
                <a:latin typeface="Calibri" panose="020F0502020204030204" pitchFamily="34" charset="0"/>
                <a:ea typeface="Calibri" panose="020F0502020204030204" pitchFamily="34" charset="0"/>
              </a:rPr>
              <a:t> </a:t>
            </a:r>
            <a:r>
              <a:rPr lang="en-US" sz="1400" b="1" dirty="0">
                <a:effectLst/>
                <a:latin typeface="Calibri" panose="020F0502020204030204" pitchFamily="34" charset="0"/>
                <a:ea typeface="Calibri" panose="020F0502020204030204" pitchFamily="34" charset="0"/>
              </a:rPr>
              <a:t>Tab,</a:t>
            </a:r>
            <a:r>
              <a:rPr lang="en-US" sz="1400" b="1" spc="-20" dirty="0">
                <a:effectLst/>
                <a:latin typeface="Calibri" panose="020F0502020204030204" pitchFamily="34" charset="0"/>
                <a:ea typeface="Calibri" panose="020F0502020204030204" pitchFamily="34" charset="0"/>
              </a:rPr>
              <a:t> </a:t>
            </a:r>
            <a:r>
              <a:rPr lang="en-US" sz="1400" b="1" dirty="0">
                <a:effectLst/>
                <a:latin typeface="Calibri" panose="020F0502020204030204" pitchFamily="34" charset="0"/>
                <a:ea typeface="Calibri" panose="020F0502020204030204" pitchFamily="34" charset="0"/>
              </a:rPr>
              <a:t>click</a:t>
            </a:r>
            <a:r>
              <a:rPr lang="en-US" sz="1400" b="1" spc="-20" dirty="0">
                <a:effectLst/>
                <a:latin typeface="Calibri" panose="020F0502020204030204" pitchFamily="34" charset="0"/>
                <a:ea typeface="Calibri" panose="020F0502020204030204" pitchFamily="34" charset="0"/>
              </a:rPr>
              <a:t> </a:t>
            </a:r>
            <a:r>
              <a:rPr lang="en-US" sz="1400" b="1" i="1" dirty="0">
                <a:solidFill>
                  <a:srgbClr val="006FC0"/>
                </a:solidFill>
                <a:effectLst/>
                <a:latin typeface="Calibri" panose="020F0502020204030204" pitchFamily="34" charset="0"/>
                <a:ea typeface="Calibri" panose="020F0502020204030204" pitchFamily="34" charset="0"/>
              </a:rPr>
              <a:t>add</a:t>
            </a:r>
            <a:r>
              <a:rPr lang="en-US" sz="1400" b="1" i="1" spc="-10" dirty="0">
                <a:solidFill>
                  <a:srgbClr val="006FC0"/>
                </a:solidFill>
                <a:effectLst/>
                <a:latin typeface="Calibri" panose="020F0502020204030204" pitchFamily="34" charset="0"/>
                <a:ea typeface="Calibri" panose="020F0502020204030204" pitchFamily="34" charset="0"/>
              </a:rPr>
              <a:t> </a:t>
            </a:r>
            <a:r>
              <a:rPr lang="en-US" sz="1400" b="1" dirty="0">
                <a:effectLst/>
                <a:latin typeface="Calibri" panose="020F0502020204030204" pitchFamily="34" charset="0"/>
                <a:ea typeface="Calibri" panose="020F0502020204030204" pitchFamily="34" charset="0"/>
              </a:rPr>
              <a:t>in</a:t>
            </a:r>
            <a:r>
              <a:rPr lang="en-US" sz="1400" b="1" spc="-15" dirty="0">
                <a:effectLst/>
                <a:latin typeface="Calibri" panose="020F0502020204030204" pitchFamily="34" charset="0"/>
                <a:ea typeface="Calibri" panose="020F0502020204030204" pitchFamily="34" charset="0"/>
              </a:rPr>
              <a:t> </a:t>
            </a:r>
            <a:r>
              <a:rPr lang="en-US" sz="1400" b="1" dirty="0">
                <a:effectLst/>
                <a:latin typeface="Calibri" panose="020F0502020204030204" pitchFamily="34" charset="0"/>
                <a:ea typeface="Calibri" panose="020F0502020204030204" pitchFamily="34" charset="0"/>
              </a:rPr>
              <a:t>Providers</a:t>
            </a:r>
            <a:r>
              <a:rPr lang="en-US" sz="1400" b="1" spc="-25" dirty="0">
                <a:effectLst/>
                <a:latin typeface="Calibri" panose="020F0502020204030204" pitchFamily="34" charset="0"/>
                <a:ea typeface="Calibri" panose="020F0502020204030204" pitchFamily="34" charset="0"/>
              </a:rPr>
              <a:t> </a:t>
            </a:r>
            <a:r>
              <a:rPr lang="en-US" sz="1400" b="1" dirty="0">
                <a:effectLst/>
                <a:latin typeface="Calibri" panose="020F0502020204030204" pitchFamily="34" charset="0"/>
                <a:ea typeface="Calibri" panose="020F0502020204030204" pitchFamily="34" charset="0"/>
              </a:rPr>
              <a:t>Control</a:t>
            </a:r>
            <a:r>
              <a:rPr lang="en-US" sz="1400" b="1" spc="-20" dirty="0">
                <a:effectLst/>
                <a:latin typeface="Calibri" panose="020F0502020204030204" pitchFamily="34" charset="0"/>
                <a:ea typeface="Calibri" panose="020F0502020204030204" pitchFamily="34" charset="0"/>
              </a:rPr>
              <a:t> </a:t>
            </a:r>
            <a:r>
              <a:rPr lang="en-US" sz="1400" b="1" dirty="0">
                <a:effectLst/>
                <a:latin typeface="Calibri" panose="020F0502020204030204" pitchFamily="34" charset="0"/>
                <a:ea typeface="Calibri" panose="020F0502020204030204" pitchFamily="34" charset="0"/>
              </a:rPr>
              <a:t>to</a:t>
            </a:r>
            <a:r>
              <a:rPr lang="en-US" sz="1400" b="1" spc="-25" dirty="0">
                <a:effectLst/>
                <a:latin typeface="Calibri" panose="020F0502020204030204" pitchFamily="34" charset="0"/>
                <a:ea typeface="Calibri" panose="020F0502020204030204" pitchFamily="34" charset="0"/>
              </a:rPr>
              <a:t> </a:t>
            </a:r>
            <a:r>
              <a:rPr lang="en-US" sz="1400" b="1" dirty="0">
                <a:effectLst/>
                <a:latin typeface="Calibri" panose="020F0502020204030204" pitchFamily="34" charset="0"/>
                <a:ea typeface="Calibri" panose="020F0502020204030204" pitchFamily="34" charset="0"/>
              </a:rPr>
              <a:t>add</a:t>
            </a:r>
            <a:r>
              <a:rPr lang="en-US" sz="1400" b="1" spc="-15" dirty="0">
                <a:effectLst/>
                <a:latin typeface="Calibri" panose="020F0502020204030204" pitchFamily="34" charset="0"/>
                <a:ea typeface="Calibri" panose="020F0502020204030204" pitchFamily="34" charset="0"/>
              </a:rPr>
              <a:t> </a:t>
            </a:r>
            <a:r>
              <a:rPr lang="en-US" sz="1400" b="1" dirty="0">
                <a:effectLst/>
                <a:latin typeface="Calibri" panose="020F0502020204030204" pitchFamily="34" charset="0"/>
                <a:ea typeface="Calibri" panose="020F0502020204030204" pitchFamily="34" charset="0"/>
              </a:rPr>
              <a:t>the</a:t>
            </a:r>
            <a:r>
              <a:rPr lang="en-US" sz="1400" b="1" spc="-5" dirty="0">
                <a:effectLst/>
                <a:latin typeface="Calibri" panose="020F0502020204030204" pitchFamily="34" charset="0"/>
                <a:ea typeface="Calibri" panose="020F0502020204030204" pitchFamily="34" charset="0"/>
              </a:rPr>
              <a:t> </a:t>
            </a:r>
            <a:r>
              <a:rPr lang="en-US" sz="1400" b="1" dirty="0">
                <a:effectLst/>
                <a:latin typeface="Calibri" panose="020F0502020204030204" pitchFamily="34" charset="0"/>
                <a:ea typeface="Calibri" panose="020F0502020204030204" pitchFamily="34" charset="0"/>
              </a:rPr>
              <a:t>Rent</a:t>
            </a:r>
            <a:r>
              <a:rPr lang="en-US" sz="1400" b="1" spc="-10" dirty="0">
                <a:effectLst/>
                <a:latin typeface="Calibri" panose="020F0502020204030204" pitchFamily="34" charset="0"/>
                <a:ea typeface="Calibri" panose="020F0502020204030204" pitchFamily="34" charset="0"/>
              </a:rPr>
              <a:t> </a:t>
            </a:r>
            <a:r>
              <a:rPr lang="en-US" sz="1400" b="1" dirty="0">
                <a:effectLst/>
                <a:latin typeface="Calibri" panose="020F0502020204030204" pitchFamily="34" charset="0"/>
                <a:ea typeface="Calibri" panose="020F0502020204030204" pitchFamily="34" charset="0"/>
              </a:rPr>
              <a:t>Assistance</a:t>
            </a:r>
            <a:r>
              <a:rPr lang="en-US" sz="1400" b="1" spc="-20" dirty="0">
                <a:effectLst/>
                <a:latin typeface="Calibri" panose="020F0502020204030204" pitchFamily="34" charset="0"/>
                <a:ea typeface="Calibri" panose="020F0502020204030204" pitchFamily="34" charset="0"/>
              </a:rPr>
              <a:t> </a:t>
            </a:r>
            <a:r>
              <a:rPr lang="en-US" sz="1400" b="1" dirty="0">
                <a:effectLst/>
                <a:latin typeface="Calibri" panose="020F0502020204030204" pitchFamily="34" charset="0"/>
                <a:ea typeface="Calibri" panose="020F0502020204030204" pitchFamily="34" charset="0"/>
              </a:rPr>
              <a:t>enrollment</a:t>
            </a:r>
            <a:r>
              <a:rPr lang="en-US" sz="1400" b="1" spc="-10" dirty="0">
                <a:effectLst/>
                <a:latin typeface="Calibri" panose="020F0502020204030204" pitchFamily="34" charset="0"/>
                <a:ea typeface="Calibri" panose="020F0502020204030204" pitchFamily="34" charset="0"/>
              </a:rPr>
              <a:t> record.</a:t>
            </a:r>
            <a:endParaRPr lang="en-US" sz="1400" b="1" dirty="0">
              <a:effectLst/>
              <a:latin typeface="Calibri" panose="020F0502020204030204" pitchFamily="34" charset="0"/>
              <a:ea typeface="Calibri" panose="020F0502020204030204" pitchFamily="34" charset="0"/>
            </a:endParaRPr>
          </a:p>
          <a:p>
            <a:pPr marL="742950" marR="601345" lvl="1" indent="-285750">
              <a:spcBef>
                <a:spcPts val="590"/>
              </a:spcBef>
              <a:spcAft>
                <a:spcPts val="0"/>
              </a:spcAft>
              <a:buSzPts val="1100"/>
              <a:buFont typeface="Symbol" panose="05050102010706020507" pitchFamily="18" charset="2"/>
              <a:buChar char=""/>
              <a:tabLst>
                <a:tab pos="622300" algn="l"/>
                <a:tab pos="622935" algn="l"/>
              </a:tabLst>
            </a:pPr>
            <a:r>
              <a:rPr lang="en-US" sz="1400" dirty="0">
                <a:effectLst/>
                <a:latin typeface="Calibri" panose="020F0502020204030204" pitchFamily="34" charset="0"/>
                <a:ea typeface="Symbol" panose="05050102010706020507" pitchFamily="18" charset="2"/>
                <a:cs typeface="Symbol" panose="05050102010706020507" pitchFamily="18" charset="2"/>
              </a:rPr>
              <a:t>Service</a:t>
            </a:r>
            <a:r>
              <a:rPr lang="en-US" sz="1400" spc="-2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Provider</a:t>
            </a:r>
            <a:r>
              <a:rPr lang="en-US" sz="1400" spc="-2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 Rent</a:t>
            </a:r>
            <a:r>
              <a:rPr lang="en-US" sz="1400" spc="-1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Assistance-</a:t>
            </a:r>
            <a:r>
              <a:rPr lang="en-US" sz="1400" spc="-1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Choose</a:t>
            </a:r>
            <a:r>
              <a:rPr lang="en-US" sz="1400" spc="-2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the</a:t>
            </a:r>
            <a:r>
              <a:rPr lang="en-US" sz="1400" spc="-5"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HUB</a:t>
            </a:r>
            <a:r>
              <a:rPr lang="en-US" sz="1400" spc="-1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provider</a:t>
            </a:r>
            <a:r>
              <a:rPr lang="en-US" sz="1400" spc="-2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you</a:t>
            </a:r>
            <a:r>
              <a:rPr lang="en-US" sz="1400" spc="-15"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are</a:t>
            </a:r>
            <a:r>
              <a:rPr lang="en-US" sz="1400" spc="-5"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referring</a:t>
            </a:r>
            <a:r>
              <a:rPr lang="en-US" sz="1400" spc="-15"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the</a:t>
            </a:r>
            <a:r>
              <a:rPr lang="en-US" sz="1400" spc="-5"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participant</a:t>
            </a:r>
            <a:r>
              <a:rPr lang="en-US" sz="1400" spc="-2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to</a:t>
            </a:r>
            <a:r>
              <a:rPr lang="en-US" sz="1400" spc="-15"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for</a:t>
            </a:r>
            <a:r>
              <a:rPr lang="en-US" sz="1400" spc="-25"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rent </a:t>
            </a:r>
            <a:r>
              <a:rPr lang="en-US" sz="1400" spc="-10" dirty="0">
                <a:effectLst/>
                <a:latin typeface="Calibri" panose="020F0502020204030204" pitchFamily="34" charset="0"/>
                <a:ea typeface="Symbol" panose="05050102010706020507" pitchFamily="18" charset="2"/>
                <a:cs typeface="Symbol" panose="05050102010706020507" pitchFamily="18" charset="2"/>
              </a:rPr>
              <a:t>assistance.</a:t>
            </a:r>
            <a:endParaRPr lang="en-US" sz="1400" dirty="0">
              <a:effectLst/>
              <a:latin typeface="Calibri" panose="020F0502020204030204" pitchFamily="34" charset="0"/>
              <a:ea typeface="Symbol" panose="05050102010706020507" pitchFamily="18" charset="2"/>
              <a:cs typeface="Symbol" panose="05050102010706020507" pitchFamily="18" charset="2"/>
            </a:endParaRPr>
          </a:p>
          <a:p>
            <a:pPr marL="742950" marR="354330" lvl="1" indent="-285750">
              <a:spcBef>
                <a:spcPts val="0"/>
              </a:spcBef>
              <a:spcAft>
                <a:spcPts val="0"/>
              </a:spcAft>
              <a:buSzPts val="1100"/>
              <a:buFont typeface="Symbol" panose="05050102010706020507" pitchFamily="18" charset="2"/>
              <a:buChar char=""/>
              <a:tabLst>
                <a:tab pos="622300" algn="l"/>
                <a:tab pos="622935" algn="l"/>
              </a:tabLst>
            </a:pPr>
            <a:r>
              <a:rPr lang="en-US" sz="1400" dirty="0">
                <a:effectLst/>
                <a:latin typeface="Calibri" panose="020F0502020204030204" pitchFamily="34" charset="0"/>
                <a:ea typeface="Symbol" panose="05050102010706020507" pitchFamily="18" charset="2"/>
                <a:cs typeface="Symbol" panose="05050102010706020507" pitchFamily="18" charset="2"/>
              </a:rPr>
              <a:t>Customer</a:t>
            </a:r>
            <a:r>
              <a:rPr lang="en-US" sz="1400" spc="-15"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Of</a:t>
            </a:r>
            <a:r>
              <a:rPr lang="en-US" sz="1400" spc="-5"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a:t>
            </a:r>
            <a:r>
              <a:rPr lang="en-US" sz="1400" spc="-1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Choose Your</a:t>
            </a:r>
            <a:r>
              <a:rPr lang="en-US" sz="1400" spc="-5"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Name.</a:t>
            </a:r>
            <a:r>
              <a:rPr lang="en-US" sz="1400" spc="-20" dirty="0">
                <a:effectLst/>
                <a:latin typeface="Calibri" panose="020F0502020204030204" pitchFamily="34" charset="0"/>
                <a:ea typeface="Symbol" panose="05050102010706020507" pitchFamily="18" charset="2"/>
                <a:cs typeface="Symbol" panose="05050102010706020507" pitchFamily="18" charset="2"/>
              </a:rPr>
              <a:t> </a:t>
            </a:r>
            <a:r>
              <a:rPr lang="en-US" sz="1400" b="1" dirty="0">
                <a:effectLst/>
                <a:latin typeface="Calibri" panose="020F0502020204030204" pitchFamily="34" charset="0"/>
                <a:ea typeface="Symbol" panose="05050102010706020507" pitchFamily="18" charset="2"/>
                <a:cs typeface="Symbol" panose="05050102010706020507" pitchFamily="18" charset="2"/>
              </a:rPr>
              <a:t>Keep</a:t>
            </a:r>
            <a:r>
              <a:rPr lang="en-US" sz="1400" b="1" spc="-10" dirty="0">
                <a:effectLst/>
                <a:latin typeface="Calibri" panose="020F0502020204030204" pitchFamily="34" charset="0"/>
                <a:ea typeface="Symbol" panose="05050102010706020507" pitchFamily="18" charset="2"/>
                <a:cs typeface="Symbol" panose="05050102010706020507" pitchFamily="18" charset="2"/>
              </a:rPr>
              <a:t> </a:t>
            </a:r>
            <a:r>
              <a:rPr lang="en-US" sz="1400" b="1" dirty="0">
                <a:effectLst/>
                <a:latin typeface="Calibri" panose="020F0502020204030204" pitchFamily="34" charset="0"/>
                <a:ea typeface="Symbol" panose="05050102010706020507" pitchFamily="18" charset="2"/>
                <a:cs typeface="Symbol" panose="05050102010706020507" pitchFamily="18" charset="2"/>
              </a:rPr>
              <a:t>the</a:t>
            </a:r>
            <a:r>
              <a:rPr lang="en-US" sz="1400" b="1" spc="-5" dirty="0">
                <a:effectLst/>
                <a:latin typeface="Calibri" panose="020F0502020204030204" pitchFamily="34" charset="0"/>
                <a:ea typeface="Symbol" panose="05050102010706020507" pitchFamily="18" charset="2"/>
                <a:cs typeface="Symbol" panose="05050102010706020507" pitchFamily="18" charset="2"/>
              </a:rPr>
              <a:t> </a:t>
            </a:r>
            <a:r>
              <a:rPr lang="en-US" sz="1400" b="1" i="1" dirty="0">
                <a:effectLst/>
                <a:latin typeface="Calibri" panose="020F0502020204030204" pitchFamily="34" charset="0"/>
                <a:ea typeface="Symbol" panose="05050102010706020507" pitchFamily="18" charset="2"/>
                <a:cs typeface="Symbol" panose="05050102010706020507" pitchFamily="18" charset="2"/>
              </a:rPr>
              <a:t>Customer</a:t>
            </a:r>
            <a:r>
              <a:rPr lang="en-US" sz="1400" b="1" i="1" spc="-15" dirty="0">
                <a:effectLst/>
                <a:latin typeface="Calibri" panose="020F0502020204030204" pitchFamily="34" charset="0"/>
                <a:ea typeface="Symbol" panose="05050102010706020507" pitchFamily="18" charset="2"/>
                <a:cs typeface="Symbol" panose="05050102010706020507" pitchFamily="18" charset="2"/>
              </a:rPr>
              <a:t> </a:t>
            </a:r>
            <a:r>
              <a:rPr lang="en-US" sz="1400" b="1" i="1" dirty="0">
                <a:effectLst/>
                <a:latin typeface="Calibri" panose="020F0502020204030204" pitchFamily="34" charset="0"/>
                <a:ea typeface="Symbol" panose="05050102010706020507" pitchFamily="18" charset="2"/>
                <a:cs typeface="Symbol" panose="05050102010706020507" pitchFamily="18" charset="2"/>
              </a:rPr>
              <a:t>Of</a:t>
            </a:r>
            <a:r>
              <a:rPr lang="en-US" sz="1400" b="1" i="1" spc="-5" dirty="0">
                <a:effectLst/>
                <a:latin typeface="Calibri" panose="020F0502020204030204" pitchFamily="34" charset="0"/>
                <a:ea typeface="Symbol" panose="05050102010706020507" pitchFamily="18" charset="2"/>
                <a:cs typeface="Symbol" panose="05050102010706020507" pitchFamily="18" charset="2"/>
              </a:rPr>
              <a:t> </a:t>
            </a:r>
            <a:r>
              <a:rPr lang="en-US" sz="1400" b="1" dirty="0">
                <a:effectLst/>
                <a:latin typeface="Calibri" panose="020F0502020204030204" pitchFamily="34" charset="0"/>
                <a:ea typeface="Symbol" panose="05050102010706020507" pitchFamily="18" charset="2"/>
                <a:cs typeface="Symbol" panose="05050102010706020507" pitchFamily="18" charset="2"/>
              </a:rPr>
              <a:t>name</a:t>
            </a:r>
            <a:r>
              <a:rPr lang="en-US" sz="1400" b="1" spc="-10" dirty="0">
                <a:effectLst/>
                <a:latin typeface="Calibri" panose="020F0502020204030204" pitchFamily="34" charset="0"/>
                <a:ea typeface="Symbol" panose="05050102010706020507" pitchFamily="18" charset="2"/>
                <a:cs typeface="Symbol" panose="05050102010706020507" pitchFamily="18" charset="2"/>
              </a:rPr>
              <a:t> </a:t>
            </a:r>
            <a:r>
              <a:rPr lang="en-US" sz="1400" b="1" dirty="0">
                <a:effectLst/>
                <a:latin typeface="Calibri" panose="020F0502020204030204" pitchFamily="34" charset="0"/>
                <a:ea typeface="Symbol" panose="05050102010706020507" pitchFamily="18" charset="2"/>
                <a:cs typeface="Symbol" panose="05050102010706020507" pitchFamily="18" charset="2"/>
              </a:rPr>
              <a:t>as</a:t>
            </a:r>
            <a:r>
              <a:rPr lang="en-US" sz="1400" b="1" spc="-15" dirty="0">
                <a:effectLst/>
                <a:latin typeface="Calibri" panose="020F0502020204030204" pitchFamily="34" charset="0"/>
                <a:ea typeface="Symbol" panose="05050102010706020507" pitchFamily="18" charset="2"/>
                <a:cs typeface="Symbol" panose="05050102010706020507" pitchFamily="18" charset="2"/>
              </a:rPr>
              <a:t> </a:t>
            </a:r>
            <a:r>
              <a:rPr lang="en-US" sz="1400" b="1" dirty="0">
                <a:effectLst/>
                <a:latin typeface="Calibri" panose="020F0502020204030204" pitchFamily="34" charset="0"/>
                <a:ea typeface="Symbol" panose="05050102010706020507" pitchFamily="18" charset="2"/>
                <a:cs typeface="Symbol" panose="05050102010706020507" pitchFamily="18" charset="2"/>
              </a:rPr>
              <a:t>the</a:t>
            </a:r>
            <a:r>
              <a:rPr lang="en-US" sz="1400" b="1" spc="-10" dirty="0">
                <a:effectLst/>
                <a:latin typeface="Calibri" panose="020F0502020204030204" pitchFamily="34" charset="0"/>
                <a:ea typeface="Symbol" panose="05050102010706020507" pitchFamily="18" charset="2"/>
                <a:cs typeface="Symbol" panose="05050102010706020507" pitchFamily="18" charset="2"/>
              </a:rPr>
              <a:t> </a:t>
            </a:r>
            <a:r>
              <a:rPr lang="en-US" sz="1400" b="1" dirty="0">
                <a:effectLst/>
                <a:latin typeface="Calibri" panose="020F0502020204030204" pitchFamily="34" charset="0"/>
                <a:ea typeface="Symbol" panose="05050102010706020507" pitchFamily="18" charset="2"/>
                <a:cs typeface="Symbol" panose="05050102010706020507" pitchFamily="18" charset="2"/>
              </a:rPr>
              <a:t>Career</a:t>
            </a:r>
            <a:r>
              <a:rPr lang="en-US" sz="1400" b="1" spc="-15" dirty="0">
                <a:effectLst/>
                <a:latin typeface="Calibri" panose="020F0502020204030204" pitchFamily="34" charset="0"/>
                <a:ea typeface="Symbol" panose="05050102010706020507" pitchFamily="18" charset="2"/>
                <a:cs typeface="Symbol" panose="05050102010706020507" pitchFamily="18" charset="2"/>
              </a:rPr>
              <a:t> </a:t>
            </a:r>
            <a:r>
              <a:rPr lang="en-US" sz="1400" b="1" dirty="0">
                <a:effectLst/>
                <a:latin typeface="Calibri" panose="020F0502020204030204" pitchFamily="34" charset="0"/>
                <a:ea typeface="Symbol" panose="05050102010706020507" pitchFamily="18" charset="2"/>
                <a:cs typeface="Symbol" panose="05050102010706020507" pitchFamily="18" charset="2"/>
              </a:rPr>
              <a:t>Coach</a:t>
            </a:r>
            <a:r>
              <a:rPr lang="en-US" sz="1400" b="1" spc="-5" dirty="0">
                <a:effectLst/>
                <a:latin typeface="Calibri" panose="020F0502020204030204" pitchFamily="34" charset="0"/>
                <a:ea typeface="Symbol" panose="05050102010706020507" pitchFamily="18" charset="2"/>
                <a:cs typeface="Symbol" panose="05050102010706020507" pitchFamily="18" charset="2"/>
              </a:rPr>
              <a:t> </a:t>
            </a:r>
            <a:r>
              <a:rPr lang="en-US" sz="1400" b="1" dirty="0">
                <a:effectLst/>
                <a:latin typeface="Calibri" panose="020F0502020204030204" pitchFamily="34" charset="0"/>
                <a:ea typeface="Symbol" panose="05050102010706020507" pitchFamily="18" charset="2"/>
                <a:cs typeface="Symbol" panose="05050102010706020507" pitchFamily="18" charset="2"/>
              </a:rPr>
              <a:t>making</a:t>
            </a:r>
            <a:r>
              <a:rPr lang="en-US" sz="1400" b="1" spc="-15" dirty="0">
                <a:effectLst/>
                <a:latin typeface="Calibri" panose="020F0502020204030204" pitchFamily="34" charset="0"/>
                <a:ea typeface="Symbol" panose="05050102010706020507" pitchFamily="18" charset="2"/>
                <a:cs typeface="Symbol" panose="05050102010706020507" pitchFamily="18" charset="2"/>
              </a:rPr>
              <a:t> </a:t>
            </a:r>
            <a:r>
              <a:rPr lang="en-US" sz="1400" b="1" dirty="0">
                <a:effectLst/>
                <a:latin typeface="Calibri" panose="020F0502020204030204" pitchFamily="34" charset="0"/>
                <a:ea typeface="Symbol" panose="05050102010706020507" pitchFamily="18" charset="2"/>
                <a:cs typeface="Symbol" panose="05050102010706020507" pitchFamily="18" charset="2"/>
              </a:rPr>
              <a:t>the</a:t>
            </a:r>
            <a:r>
              <a:rPr lang="en-US" sz="1400" b="1" spc="-10" dirty="0">
                <a:effectLst/>
                <a:latin typeface="Calibri" panose="020F0502020204030204" pitchFamily="34" charset="0"/>
                <a:ea typeface="Symbol" panose="05050102010706020507" pitchFamily="18" charset="2"/>
                <a:cs typeface="Symbol" panose="05050102010706020507" pitchFamily="18" charset="2"/>
              </a:rPr>
              <a:t> </a:t>
            </a:r>
            <a:r>
              <a:rPr lang="en-US" sz="1400" b="1" dirty="0">
                <a:effectLst/>
                <a:latin typeface="Calibri" panose="020F0502020204030204" pitchFamily="34" charset="0"/>
                <a:ea typeface="Symbol" panose="05050102010706020507" pitchFamily="18" charset="2"/>
                <a:cs typeface="Symbol" panose="05050102010706020507" pitchFamily="18" charset="2"/>
              </a:rPr>
              <a:t>referral,</a:t>
            </a:r>
            <a:r>
              <a:rPr lang="en-US" sz="1400" b="1" spc="-5" dirty="0">
                <a:effectLst/>
                <a:latin typeface="Calibri" panose="020F0502020204030204" pitchFamily="34" charset="0"/>
                <a:ea typeface="Symbol" panose="05050102010706020507" pitchFamily="18" charset="2"/>
                <a:cs typeface="Symbol" panose="05050102010706020507" pitchFamily="18" charset="2"/>
              </a:rPr>
              <a:t> </a:t>
            </a:r>
            <a:r>
              <a:rPr lang="en-US" sz="1400" b="1" dirty="0">
                <a:effectLst/>
                <a:latin typeface="Calibri" panose="020F0502020204030204" pitchFamily="34" charset="0"/>
                <a:ea typeface="Symbol" panose="05050102010706020507" pitchFamily="18" charset="2"/>
                <a:cs typeface="Symbol" panose="05050102010706020507" pitchFamily="18" charset="2"/>
              </a:rPr>
              <a:t>do not change to be a specific HUB staff.</a:t>
            </a:r>
            <a:endParaRPr lang="en-US" sz="1400" dirty="0">
              <a:effectLst/>
              <a:latin typeface="Calibri" panose="020F0502020204030204" pitchFamily="34" charset="0"/>
              <a:ea typeface="Symbol" panose="05050102010706020507" pitchFamily="18" charset="2"/>
              <a:cs typeface="Symbol" panose="05050102010706020507" pitchFamily="18" charset="2"/>
            </a:endParaRPr>
          </a:p>
          <a:p>
            <a:pPr marL="742950" marR="506095" lvl="1" indent="-285750">
              <a:spcBef>
                <a:spcPts val="10"/>
              </a:spcBef>
              <a:spcAft>
                <a:spcPts val="0"/>
              </a:spcAft>
              <a:buSzPts val="1100"/>
              <a:buFont typeface="Symbol" panose="05050102010706020507" pitchFamily="18" charset="2"/>
              <a:buChar char=""/>
              <a:tabLst>
                <a:tab pos="622300" algn="l"/>
                <a:tab pos="622935" algn="l"/>
              </a:tabLst>
            </a:pPr>
            <a:r>
              <a:rPr lang="en-US" sz="1400" dirty="0">
                <a:effectLst/>
                <a:latin typeface="Calibri" panose="020F0502020204030204" pitchFamily="34" charset="0"/>
                <a:ea typeface="Symbol" panose="05050102010706020507" pitchFamily="18" charset="2"/>
                <a:cs typeface="Symbol" panose="05050102010706020507" pitchFamily="18" charset="2"/>
              </a:rPr>
              <a:t>Application</a:t>
            </a:r>
            <a:r>
              <a:rPr lang="en-US" sz="1400" spc="-15"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Date</a:t>
            </a:r>
            <a:r>
              <a:rPr lang="en-US" sz="1400" spc="-2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a:t>
            </a:r>
            <a:r>
              <a:rPr lang="en-US" sz="1400" spc="-1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The</a:t>
            </a:r>
            <a:r>
              <a:rPr lang="en-US" sz="1400" spc="-5"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date</a:t>
            </a:r>
            <a:r>
              <a:rPr lang="en-US" sz="1400" spc="-5"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the</a:t>
            </a:r>
            <a:r>
              <a:rPr lang="en-US" sz="1400" spc="-2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customer</a:t>
            </a:r>
            <a:r>
              <a:rPr lang="en-US" sz="1400" spc="-1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is</a:t>
            </a:r>
            <a:r>
              <a:rPr lang="en-US" sz="1400" spc="-2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completing</a:t>
            </a:r>
            <a:r>
              <a:rPr lang="en-US" sz="1400" spc="-15"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the</a:t>
            </a:r>
            <a:r>
              <a:rPr lang="en-US" sz="1400" spc="-5"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registration</a:t>
            </a:r>
            <a:r>
              <a:rPr lang="en-US" sz="1400" spc="-3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process</a:t>
            </a:r>
            <a:r>
              <a:rPr lang="en-US" sz="1400" spc="-15"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(NOTE:</a:t>
            </a:r>
            <a:r>
              <a:rPr lang="en-US" sz="1400" spc="20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This</a:t>
            </a:r>
            <a:r>
              <a:rPr lang="en-US" sz="1400" spc="-1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date</a:t>
            </a:r>
            <a:r>
              <a:rPr lang="en-US" sz="1400" spc="-2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must</a:t>
            </a:r>
            <a:r>
              <a:rPr lang="en-US" sz="1400" spc="-2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be before the date of the first Rent Assistance grant funded service).</a:t>
            </a:r>
          </a:p>
        </p:txBody>
      </p:sp>
      <p:pic>
        <p:nvPicPr>
          <p:cNvPr id="24" name="image2.jpeg" descr="Graphical user interface, text, application  Description automatically generated">
            <a:extLst>
              <a:ext uri="{FF2B5EF4-FFF2-40B4-BE49-F238E27FC236}">
                <a16:creationId xmlns:a16="http://schemas.microsoft.com/office/drawing/2014/main" id="{9BAEAF28-3098-8198-8437-29C0A9B133E5}"/>
              </a:ext>
            </a:extLst>
          </p:cNvPr>
          <p:cNvPicPr>
            <a:picLocks noChangeAspect="1"/>
          </p:cNvPicPr>
          <p:nvPr/>
        </p:nvPicPr>
        <p:blipFill>
          <a:blip r:embed="rId3" cstate="print"/>
          <a:stretch>
            <a:fillRect/>
          </a:stretch>
        </p:blipFill>
        <p:spPr>
          <a:xfrm>
            <a:off x="6499223" y="3910089"/>
            <a:ext cx="5259636" cy="2028251"/>
          </a:xfrm>
          <a:prstGeom prst="rect">
            <a:avLst/>
          </a:prstGeom>
        </p:spPr>
      </p:pic>
      <p:sp>
        <p:nvSpPr>
          <p:cNvPr id="25" name="Star: 5 Points 24">
            <a:extLst>
              <a:ext uri="{FF2B5EF4-FFF2-40B4-BE49-F238E27FC236}">
                <a16:creationId xmlns:a16="http://schemas.microsoft.com/office/drawing/2014/main" id="{9CA80DB0-2827-CD53-9184-21451E2C3363}"/>
              </a:ext>
            </a:extLst>
          </p:cNvPr>
          <p:cNvSpPr/>
          <p:nvPr/>
        </p:nvSpPr>
        <p:spPr>
          <a:xfrm>
            <a:off x="463551" y="5951652"/>
            <a:ext cx="567558" cy="515007"/>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6850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Referral Process for Our Just Future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65110F-D82E-ADC3-A09E-EB5962923775}"/>
              </a:ext>
            </a:extLst>
          </p:cNvPr>
          <p:cNvSpPr txBox="1"/>
          <p:nvPr/>
        </p:nvSpPr>
        <p:spPr>
          <a:xfrm>
            <a:off x="391510" y="1006900"/>
            <a:ext cx="10237076" cy="707886"/>
          </a:xfrm>
          <a:prstGeom prst="rect">
            <a:avLst/>
          </a:prstGeom>
          <a:noFill/>
        </p:spPr>
        <p:txBody>
          <a:bodyPr wrap="square">
            <a:spAutoFit/>
          </a:bodyPr>
          <a:lstStyle/>
          <a:p>
            <a:pPr algn="l"/>
            <a:r>
              <a:rPr lang="en-US" sz="2000" b="1" dirty="0">
                <a:solidFill>
                  <a:srgbClr val="2B6E62"/>
                </a:solidFill>
              </a:rPr>
              <a:t>4.  Complete data entry on the Registration tab.</a:t>
            </a:r>
          </a:p>
          <a:p>
            <a:pPr marL="342900" indent="-342900" algn="l">
              <a:buFont typeface="+mj-lt"/>
              <a:buAutoNum type="arabicPeriod"/>
            </a:pPr>
            <a:endParaRPr lang="en-US" sz="2000" b="1" dirty="0">
              <a:solidFill>
                <a:srgbClr val="2B6E62"/>
              </a:solidFill>
              <a:highlight>
                <a:srgbClr val="FFFF00"/>
              </a:highlight>
            </a:endParaRPr>
          </a:p>
        </p:txBody>
      </p:sp>
      <p:sp>
        <p:nvSpPr>
          <p:cNvPr id="3" name="TextBox 2">
            <a:extLst>
              <a:ext uri="{FF2B5EF4-FFF2-40B4-BE49-F238E27FC236}">
                <a16:creationId xmlns:a16="http://schemas.microsoft.com/office/drawing/2014/main" id="{2E02316F-672E-6E81-88B2-BEE47F29199D}"/>
              </a:ext>
            </a:extLst>
          </p:cNvPr>
          <p:cNvSpPr txBox="1"/>
          <p:nvPr/>
        </p:nvSpPr>
        <p:spPr>
          <a:xfrm>
            <a:off x="6400801" y="337465"/>
            <a:ext cx="5791200" cy="369332"/>
          </a:xfrm>
          <a:prstGeom prst="rect">
            <a:avLst/>
          </a:prstGeom>
          <a:solidFill>
            <a:srgbClr val="D34F38"/>
          </a:solidFill>
        </p:spPr>
        <p:txBody>
          <a:bodyPr wrap="square" rtlCol="0" anchor="ctr">
            <a:spAutoFit/>
          </a:bodyPr>
          <a:lstStyle/>
          <a:p>
            <a:pPr algn="r"/>
            <a:r>
              <a:rPr lang="en-US" sz="1800" b="1" dirty="0">
                <a:solidFill>
                  <a:schemeClr val="bg1"/>
                </a:solidFill>
              </a:rPr>
              <a:t>PART 2:  HOW TO REFER TO OJF HUB</a:t>
            </a:r>
          </a:p>
        </p:txBody>
      </p:sp>
      <p:sp>
        <p:nvSpPr>
          <p:cNvPr id="6" name="TextBox 5">
            <a:extLst>
              <a:ext uri="{FF2B5EF4-FFF2-40B4-BE49-F238E27FC236}">
                <a16:creationId xmlns:a16="http://schemas.microsoft.com/office/drawing/2014/main" id="{15358DB3-D0D2-3B30-98AE-AC24483C283B}"/>
              </a:ext>
            </a:extLst>
          </p:cNvPr>
          <p:cNvSpPr txBox="1"/>
          <p:nvPr/>
        </p:nvSpPr>
        <p:spPr>
          <a:xfrm>
            <a:off x="7615399" y="4589098"/>
            <a:ext cx="4019551" cy="1661993"/>
          </a:xfrm>
          <a:prstGeom prst="rect">
            <a:avLst/>
          </a:prstGeom>
          <a:solidFill>
            <a:schemeClr val="accent2">
              <a:lumMod val="20000"/>
              <a:lumOff val="80000"/>
            </a:schemeClr>
          </a:solidFill>
          <a:ln w="38100">
            <a:solidFill>
              <a:srgbClr val="2B6E62"/>
            </a:solidFill>
          </a:ln>
        </p:spPr>
        <p:txBody>
          <a:bodyPr wrap="square" rtlCol="0">
            <a:spAutoFit/>
          </a:bodyPr>
          <a:lstStyle/>
          <a:p>
            <a:r>
              <a:rPr lang="en-US" sz="1600" b="1" dirty="0">
                <a:solidFill>
                  <a:srgbClr val="2B6E62"/>
                </a:solidFill>
              </a:rPr>
              <a:t>REGISTRATION NOTES FIELD </a:t>
            </a:r>
          </a:p>
          <a:p>
            <a:r>
              <a:rPr lang="en-US" sz="1600" dirty="0"/>
              <a:t>  EXAMPLE OF WHAT TO INCLUDE</a:t>
            </a:r>
          </a:p>
          <a:p>
            <a:r>
              <a:rPr lang="en-US" sz="1400" i="1" dirty="0"/>
              <a:t>Participant is at risk of homelessness because he has rec’d an eviction notice. He needs 4 months of rent assistance for August $800; Sept $800; Oct $400; and Nov $300.  Right now, I am helping them enroll in a truck driving training. </a:t>
            </a:r>
          </a:p>
        </p:txBody>
      </p:sp>
      <p:pic>
        <p:nvPicPr>
          <p:cNvPr id="7" name="Picture 6">
            <a:extLst>
              <a:ext uri="{FF2B5EF4-FFF2-40B4-BE49-F238E27FC236}">
                <a16:creationId xmlns:a16="http://schemas.microsoft.com/office/drawing/2014/main" id="{7EA6D75C-0D5B-E87A-CCAA-691836B0F7B4}"/>
              </a:ext>
            </a:extLst>
          </p:cNvPr>
          <p:cNvPicPr>
            <a:picLocks noChangeAspect="1"/>
          </p:cNvPicPr>
          <p:nvPr/>
        </p:nvPicPr>
        <p:blipFill>
          <a:blip r:embed="rId2"/>
          <a:stretch>
            <a:fillRect/>
          </a:stretch>
        </p:blipFill>
        <p:spPr>
          <a:xfrm>
            <a:off x="7615402" y="1006900"/>
            <a:ext cx="4019550" cy="3314700"/>
          </a:xfrm>
          <a:prstGeom prst="rect">
            <a:avLst/>
          </a:prstGeom>
        </p:spPr>
      </p:pic>
      <p:sp>
        <p:nvSpPr>
          <p:cNvPr id="8" name="Arrow: Right 7">
            <a:extLst>
              <a:ext uri="{FF2B5EF4-FFF2-40B4-BE49-F238E27FC236}">
                <a16:creationId xmlns:a16="http://schemas.microsoft.com/office/drawing/2014/main" id="{CD2C3A3D-5A2E-A228-8024-0CDEE60196C9}"/>
              </a:ext>
            </a:extLst>
          </p:cNvPr>
          <p:cNvSpPr/>
          <p:nvPr/>
        </p:nvSpPr>
        <p:spPr>
          <a:xfrm rot="10800000">
            <a:off x="9625176" y="2693287"/>
            <a:ext cx="2009775" cy="71944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A1B05DC-7D69-E413-6405-7B6A3A65E5C8}"/>
              </a:ext>
            </a:extLst>
          </p:cNvPr>
          <p:cNvSpPr txBox="1"/>
          <p:nvPr/>
        </p:nvSpPr>
        <p:spPr>
          <a:xfrm>
            <a:off x="641132" y="1492485"/>
            <a:ext cx="6164316" cy="1169551"/>
          </a:xfrm>
          <a:prstGeom prst="rect">
            <a:avLst/>
          </a:prstGeom>
          <a:noFill/>
        </p:spPr>
        <p:txBody>
          <a:bodyPr wrap="square">
            <a:spAutoFit/>
          </a:bodyPr>
          <a:lstStyle/>
          <a:p>
            <a:r>
              <a:rPr lang="en-US" sz="1400" dirty="0"/>
              <a:t>Review fields that may auto-import:</a:t>
            </a:r>
          </a:p>
          <a:p>
            <a:pPr marL="285750" indent="-285750">
              <a:buFont typeface="Arial" panose="020B0604020202020204" pitchFamily="34" charset="0"/>
              <a:buChar char="•"/>
            </a:pPr>
            <a:r>
              <a:rPr lang="en-US" sz="1400" dirty="0"/>
              <a:t>Address Phones Email Address Ethnicity Race Other Demographics</a:t>
            </a:r>
          </a:p>
          <a:p>
            <a:pPr marL="285750" indent="-285750">
              <a:buFont typeface="Arial" panose="020B0604020202020204" pitchFamily="34" charset="0"/>
              <a:buChar char="•"/>
            </a:pPr>
            <a:r>
              <a:rPr lang="en-US" sz="1400" dirty="0"/>
              <a:t>Employment Characteristics- </a:t>
            </a:r>
            <a:r>
              <a:rPr lang="en-US" sz="1400" i="1" dirty="0"/>
              <a:t>To be eligible must be Homeless or Housing Insecure</a:t>
            </a:r>
          </a:p>
          <a:p>
            <a:pPr marL="285750" indent="-285750">
              <a:buFont typeface="Arial" panose="020B0604020202020204" pitchFamily="34" charset="0"/>
              <a:buChar char="•"/>
            </a:pPr>
            <a:r>
              <a:rPr lang="en-US" sz="1400" dirty="0"/>
              <a:t>Employment Status Public Assistance</a:t>
            </a:r>
          </a:p>
        </p:txBody>
      </p:sp>
      <p:sp>
        <p:nvSpPr>
          <p:cNvPr id="18" name="TextBox 17">
            <a:extLst>
              <a:ext uri="{FF2B5EF4-FFF2-40B4-BE49-F238E27FC236}">
                <a16:creationId xmlns:a16="http://schemas.microsoft.com/office/drawing/2014/main" id="{FD0C837D-306C-CCB9-342D-57B56FA41588}"/>
              </a:ext>
            </a:extLst>
          </p:cNvPr>
          <p:cNvSpPr txBox="1"/>
          <p:nvPr/>
        </p:nvSpPr>
        <p:spPr>
          <a:xfrm>
            <a:off x="641132" y="2962357"/>
            <a:ext cx="6164316" cy="3062313"/>
          </a:xfrm>
          <a:prstGeom prst="rect">
            <a:avLst/>
          </a:prstGeom>
          <a:noFill/>
        </p:spPr>
        <p:txBody>
          <a:bodyPr wrap="square">
            <a:spAutoFit/>
          </a:bodyPr>
          <a:lstStyle/>
          <a:p>
            <a:pPr marR="152400">
              <a:lnSpc>
                <a:spcPct val="98000"/>
              </a:lnSpc>
              <a:spcBef>
                <a:spcPts val="10"/>
              </a:spcBef>
              <a:spcAft>
                <a:spcPts val="0"/>
              </a:spcAft>
            </a:pPr>
            <a:r>
              <a:rPr lang="en-US" sz="1400" b="1" dirty="0">
                <a:effectLst/>
                <a:latin typeface="Calibri" panose="020F0502020204030204" pitchFamily="34" charset="0"/>
                <a:ea typeface="Calibri" panose="020F0502020204030204" pitchFamily="34" charset="0"/>
              </a:rPr>
              <a:t>Complete these fields:</a:t>
            </a:r>
          </a:p>
          <a:p>
            <a:pPr marL="285750" marR="152400" indent="-285750">
              <a:lnSpc>
                <a:spcPct val="98000"/>
              </a:lnSpc>
              <a:spcBef>
                <a:spcPts val="10"/>
              </a:spcBef>
              <a:spcAft>
                <a:spcPts val="0"/>
              </a:spcAft>
              <a:buFont typeface="Arial" panose="020B0604020202020204" pitchFamily="34" charset="0"/>
              <a:buChar char="•"/>
            </a:pPr>
            <a:r>
              <a:rPr lang="en-US" sz="1400" b="1" dirty="0">
                <a:effectLst/>
                <a:latin typeface="Calibri" panose="020F0502020204030204" pitchFamily="34" charset="0"/>
                <a:ea typeface="Calibri" panose="020F0502020204030204" pitchFamily="34" charset="0"/>
              </a:rPr>
              <a:t>Co-enrollment</a:t>
            </a:r>
            <a:r>
              <a:rPr lang="en-US" sz="1400" dirty="0">
                <a:effectLst/>
                <a:latin typeface="Calibri" panose="020F0502020204030204" pitchFamily="34" charset="0"/>
                <a:ea typeface="Calibri" panose="020F0502020204030204" pitchFamily="34" charset="0"/>
              </a:rPr>
              <a:t>-</a:t>
            </a:r>
            <a:r>
              <a:rPr lang="en-US" sz="1400" spc="-2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choose</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from</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the</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dropdown</a:t>
            </a:r>
            <a:r>
              <a:rPr lang="en-US" sz="1400" spc="-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other</a:t>
            </a:r>
            <a:r>
              <a:rPr lang="en-US" sz="1400" spc="-2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programs</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the</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participant</a:t>
            </a:r>
            <a:r>
              <a:rPr lang="en-US" sz="1400" spc="-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is</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actively</a:t>
            </a:r>
            <a:r>
              <a:rPr lang="en-US" sz="1400" spc="-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enrolled</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in.</a:t>
            </a:r>
            <a:r>
              <a:rPr lang="en-US" sz="1400" spc="-25" dirty="0">
                <a:effectLst/>
                <a:latin typeface="Calibri" panose="020F0502020204030204" pitchFamily="34" charset="0"/>
                <a:ea typeface="Calibri" panose="020F0502020204030204" pitchFamily="34" charset="0"/>
              </a:rPr>
              <a:t> </a:t>
            </a:r>
            <a:r>
              <a:rPr lang="en-US" sz="1400" i="1" dirty="0">
                <a:effectLst/>
                <a:latin typeface="Calibri" panose="020F0502020204030204" pitchFamily="34" charset="0"/>
                <a:ea typeface="Calibri" panose="020F0502020204030204" pitchFamily="34" charset="0"/>
              </a:rPr>
              <a:t>This</a:t>
            </a:r>
            <a:r>
              <a:rPr lang="en-US" sz="1400" i="1" spc="-20" dirty="0">
                <a:effectLst/>
                <a:latin typeface="Calibri" panose="020F0502020204030204" pitchFamily="34" charset="0"/>
                <a:ea typeface="Calibri" panose="020F0502020204030204" pitchFamily="34" charset="0"/>
              </a:rPr>
              <a:t> </a:t>
            </a:r>
            <a:r>
              <a:rPr lang="en-US" sz="1400" i="1" dirty="0">
                <a:effectLst/>
                <a:latin typeface="Calibri" panose="020F0502020204030204" pitchFamily="34" charset="0"/>
                <a:ea typeface="Calibri" panose="020F0502020204030204" pitchFamily="34" charset="0"/>
              </a:rPr>
              <a:t>is important to complete as it filters into reports.</a:t>
            </a:r>
          </a:p>
          <a:p>
            <a:pPr marL="285750" marR="0" indent="-285750">
              <a:spcBef>
                <a:spcPts val="10"/>
              </a:spcBef>
              <a:spcAft>
                <a:spcPts val="0"/>
              </a:spcAft>
              <a:buFont typeface="Arial" panose="020B0604020202020204" pitchFamily="34" charset="0"/>
              <a:buChar char="•"/>
            </a:pPr>
            <a:r>
              <a:rPr lang="en-US" sz="1400" b="1" dirty="0">
                <a:effectLst/>
                <a:latin typeface="Calibri" panose="020F0502020204030204" pitchFamily="34" charset="0"/>
                <a:ea typeface="Calibri" panose="020F0502020204030204" pitchFamily="34" charset="0"/>
              </a:rPr>
              <a:t>Six</a:t>
            </a:r>
            <a:r>
              <a:rPr lang="en-US" sz="1400" b="1" spc="-35" dirty="0">
                <a:effectLst/>
                <a:latin typeface="Calibri" panose="020F0502020204030204" pitchFamily="34" charset="0"/>
                <a:ea typeface="Calibri" panose="020F0502020204030204" pitchFamily="34" charset="0"/>
              </a:rPr>
              <a:t> </a:t>
            </a:r>
            <a:r>
              <a:rPr lang="en-US" sz="1400" b="1" dirty="0">
                <a:effectLst/>
                <a:latin typeface="Calibri" panose="020F0502020204030204" pitchFamily="34" charset="0"/>
                <a:ea typeface="Calibri" panose="020F0502020204030204" pitchFamily="34" charset="0"/>
              </a:rPr>
              <a:t>Month</a:t>
            </a:r>
            <a:r>
              <a:rPr lang="en-US" sz="1400" b="1" spc="-15" dirty="0">
                <a:effectLst/>
                <a:latin typeface="Calibri" panose="020F0502020204030204" pitchFamily="34" charset="0"/>
                <a:ea typeface="Calibri" panose="020F0502020204030204" pitchFamily="34" charset="0"/>
              </a:rPr>
              <a:t> </a:t>
            </a:r>
            <a:r>
              <a:rPr lang="en-US" sz="1400" b="1" dirty="0">
                <a:effectLst/>
                <a:latin typeface="Calibri" panose="020F0502020204030204" pitchFamily="34" charset="0"/>
                <a:ea typeface="Calibri" panose="020F0502020204030204" pitchFamily="34" charset="0"/>
              </a:rPr>
              <a:t>Income-</a:t>
            </a:r>
            <a:r>
              <a:rPr lang="en-US" sz="1400" b="1" spc="-2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complete</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for</a:t>
            </a:r>
            <a:r>
              <a:rPr lang="en-US" sz="1400" spc="-3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current</a:t>
            </a:r>
            <a:r>
              <a:rPr lang="en-US" sz="1400" spc="-20" dirty="0">
                <a:effectLst/>
                <a:latin typeface="Calibri" panose="020F0502020204030204" pitchFamily="34" charset="0"/>
                <a:ea typeface="Calibri" panose="020F0502020204030204" pitchFamily="34" charset="0"/>
              </a:rPr>
              <a:t> </a:t>
            </a:r>
            <a:r>
              <a:rPr lang="en-US" sz="1400" spc="-10" dirty="0">
                <a:effectLst/>
                <a:latin typeface="Calibri" panose="020F0502020204030204" pitchFamily="34" charset="0"/>
                <a:ea typeface="Calibri" panose="020F0502020204030204" pitchFamily="34" charset="0"/>
              </a:rPr>
              <a:t>income</a:t>
            </a:r>
            <a:endParaRPr lang="en-US" sz="1400" dirty="0">
              <a:effectLst/>
              <a:latin typeface="Calibri" panose="020F0502020204030204" pitchFamily="34" charset="0"/>
              <a:ea typeface="Calibri" panose="020F0502020204030204" pitchFamily="34" charset="0"/>
            </a:endParaRPr>
          </a:p>
          <a:p>
            <a:pPr marL="285750" marR="0" indent="-285750">
              <a:spcBef>
                <a:spcPts val="105"/>
              </a:spcBef>
              <a:spcAft>
                <a:spcPts val="0"/>
              </a:spcAft>
              <a:buFont typeface="Arial" panose="020B0604020202020204" pitchFamily="34" charset="0"/>
              <a:buChar char="•"/>
            </a:pPr>
            <a:r>
              <a:rPr lang="en-US" sz="1400" b="1" dirty="0">
                <a:effectLst/>
                <a:latin typeface="Calibri" panose="020F0502020204030204" pitchFamily="34" charset="0"/>
                <a:ea typeface="Calibri" panose="020F0502020204030204" pitchFamily="34" charset="0"/>
              </a:rPr>
              <a:t>Other</a:t>
            </a:r>
            <a:r>
              <a:rPr lang="en-US" sz="1400" b="1" spc="-20" dirty="0">
                <a:effectLst/>
                <a:latin typeface="Calibri" panose="020F0502020204030204" pitchFamily="34" charset="0"/>
                <a:ea typeface="Calibri" panose="020F0502020204030204" pitchFamily="34" charset="0"/>
              </a:rPr>
              <a:t> </a:t>
            </a:r>
            <a:r>
              <a:rPr lang="en-US" sz="1400" b="1" dirty="0">
                <a:effectLst/>
                <a:latin typeface="Calibri" panose="020F0502020204030204" pitchFamily="34" charset="0"/>
                <a:ea typeface="Calibri" panose="020F0502020204030204" pitchFamily="34" charset="0"/>
              </a:rPr>
              <a:t>Rent</a:t>
            </a:r>
            <a:r>
              <a:rPr lang="en-US" sz="1400" b="1" spc="-20" dirty="0">
                <a:effectLst/>
                <a:latin typeface="Calibri" panose="020F0502020204030204" pitchFamily="34" charset="0"/>
                <a:ea typeface="Calibri" panose="020F0502020204030204" pitchFamily="34" charset="0"/>
              </a:rPr>
              <a:t> </a:t>
            </a:r>
            <a:r>
              <a:rPr lang="en-US" sz="1400" b="1" dirty="0">
                <a:effectLst/>
                <a:latin typeface="Calibri" panose="020F0502020204030204" pitchFamily="34" charset="0"/>
                <a:ea typeface="Calibri" panose="020F0502020204030204" pitchFamily="34" charset="0"/>
              </a:rPr>
              <a:t>Assistance</a:t>
            </a:r>
            <a:r>
              <a:rPr lang="en-US" sz="1400" b="1" spc="-20" dirty="0">
                <a:effectLst/>
                <a:latin typeface="Calibri" panose="020F0502020204030204" pitchFamily="34" charset="0"/>
                <a:ea typeface="Calibri" panose="020F0502020204030204" pitchFamily="34" charset="0"/>
              </a:rPr>
              <a:t> </a:t>
            </a:r>
            <a:r>
              <a:rPr lang="en-US" sz="1400" b="1" spc="-10" dirty="0">
                <a:effectLst/>
                <a:latin typeface="Calibri" panose="020F0502020204030204" pitchFamily="34" charset="0"/>
                <a:ea typeface="Calibri" panose="020F0502020204030204" pitchFamily="34" charset="0"/>
              </a:rPr>
              <a:t>Information</a:t>
            </a:r>
          </a:p>
          <a:p>
            <a:pPr marL="742950" marR="0" lvl="1" indent="-285750" algn="l" defTabSz="914400" rtl="0" eaLnBrk="1" fontAlgn="auto" latinLnBrk="0" hangingPunct="1">
              <a:lnSpc>
                <a:spcPct val="100000"/>
              </a:lnSpc>
              <a:spcBef>
                <a:spcPts val="115"/>
              </a:spcBef>
              <a:spcAft>
                <a:spcPts val="0"/>
              </a:spcAft>
              <a:buClrTx/>
              <a:buSzPts val="1100"/>
              <a:buFont typeface="Arial" panose="020B0604020202020204" pitchFamily="34" charset="0"/>
              <a:buChar char="•"/>
              <a:tabLst>
                <a:tab pos="1079500" algn="l"/>
                <a:tab pos="1080135" algn="l"/>
              </a:tabLst>
              <a:defRPr/>
            </a:pP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Adults</a:t>
            </a:r>
            <a:r>
              <a:rPr kumimoji="0" lang="en-US" sz="1400" i="0" u="none" strike="noStrike" kern="1200" cap="none" spc="-2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in</a:t>
            </a:r>
            <a:r>
              <a:rPr kumimoji="0" lang="en-US" sz="1400" i="0" u="none" strike="noStrike" kern="1200" cap="none" spc="-3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Household  </a:t>
            </a:r>
          </a:p>
          <a:p>
            <a:pPr marL="742950" marR="0" lvl="1" indent="-285750" algn="l" defTabSz="914400" rtl="0" eaLnBrk="1" fontAlgn="auto" latinLnBrk="0" hangingPunct="1">
              <a:lnSpc>
                <a:spcPts val="1395"/>
              </a:lnSpc>
              <a:spcBef>
                <a:spcPts val="0"/>
              </a:spcBef>
              <a:spcAft>
                <a:spcPts val="0"/>
              </a:spcAft>
              <a:buClrTx/>
              <a:buSzPts val="1100"/>
              <a:buFont typeface="Arial" panose="020B0604020202020204" pitchFamily="34" charset="0"/>
              <a:buChar char="•"/>
              <a:tabLst>
                <a:tab pos="1079500" algn="l"/>
                <a:tab pos="1080135" algn="l"/>
              </a:tabLst>
              <a:defRPr/>
            </a:pP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Children</a:t>
            </a:r>
            <a:r>
              <a:rPr kumimoji="0" lang="en-US" sz="1400" i="0" u="none" strike="noStrike" kern="1200" cap="none" spc="-25"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in</a:t>
            </a:r>
            <a:r>
              <a:rPr kumimoji="0" lang="en-US" sz="1400" i="0" u="none" strike="noStrike" kern="1200" cap="none" spc="-3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Household</a:t>
            </a:r>
          </a:p>
          <a:p>
            <a:pPr marL="742950" marR="0" lvl="1" indent="-285750" algn="l" defTabSz="914400" rtl="0" eaLnBrk="1" fontAlgn="auto" latinLnBrk="0" hangingPunct="1">
              <a:lnSpc>
                <a:spcPts val="1395"/>
              </a:lnSpc>
              <a:spcBef>
                <a:spcPts val="0"/>
              </a:spcBef>
              <a:spcAft>
                <a:spcPts val="0"/>
              </a:spcAft>
              <a:buClrTx/>
              <a:buSzPts val="1100"/>
              <a:buFont typeface="Arial" panose="020B0604020202020204" pitchFamily="34" charset="0"/>
              <a:buChar char="•"/>
              <a:tabLst>
                <a:tab pos="1079500" algn="l"/>
                <a:tab pos="1080135" algn="l"/>
              </a:tabLst>
              <a:defRPr/>
            </a:pP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Source</a:t>
            </a:r>
            <a:r>
              <a:rPr kumimoji="0" lang="en-US" sz="1400" i="0" u="none" strike="noStrike" kern="1200" cap="none" spc="-2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of</a:t>
            </a:r>
            <a:r>
              <a:rPr kumimoji="0" lang="en-US" sz="1400" i="0" u="none" strike="noStrike" kern="1200" cap="none" spc="-3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Income</a:t>
            </a:r>
          </a:p>
          <a:p>
            <a:pPr marL="742950" marR="0" lvl="1" indent="-285750" algn="l" defTabSz="914400" rtl="0" eaLnBrk="1" fontAlgn="auto" latinLnBrk="0" hangingPunct="1">
              <a:lnSpc>
                <a:spcPct val="100000"/>
              </a:lnSpc>
              <a:spcBef>
                <a:spcPts val="5"/>
              </a:spcBef>
              <a:spcAft>
                <a:spcPts val="0"/>
              </a:spcAft>
              <a:buClrTx/>
              <a:buSzPts val="1100"/>
              <a:buFont typeface="Arial" panose="020B0604020202020204" pitchFamily="34" charset="0"/>
              <a:buChar char="•"/>
              <a:tabLst>
                <a:tab pos="1079500" algn="l"/>
                <a:tab pos="1080135" algn="l"/>
              </a:tabLst>
              <a:defRPr/>
            </a:pP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Amount</a:t>
            </a:r>
            <a:r>
              <a:rPr kumimoji="0" lang="en-US" sz="1400" i="0" u="none" strike="noStrike" kern="1200" cap="none" spc="-15"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Requested-</a:t>
            </a:r>
            <a:r>
              <a:rPr kumimoji="0" lang="en-US" sz="1400" i="0" u="none" strike="noStrike" kern="1200" cap="none" spc="-2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Symbol" panose="05050102010706020507" pitchFamily="18" charset="2"/>
                <a:cs typeface="Symbol" panose="05050102010706020507" pitchFamily="18" charset="2"/>
              </a:rPr>
              <a:t>Enter</a:t>
            </a:r>
            <a:r>
              <a:rPr kumimoji="0" lang="en-US" sz="1400" i="0" u="none" strike="noStrike" kern="1200" cap="none" spc="-15" normalizeH="0" baseline="0" noProof="0" dirty="0">
                <a:ln>
                  <a:noFill/>
                </a:ln>
                <a:solidFill>
                  <a:prstClr val="black"/>
                </a:solidFill>
                <a:effectLst/>
                <a:highlight>
                  <a:srgbClr val="00FF00"/>
                </a:highligh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Symbol" panose="05050102010706020507" pitchFamily="18" charset="2"/>
                <a:cs typeface="Symbol" panose="05050102010706020507" pitchFamily="18" charset="2"/>
              </a:rPr>
              <a:t>the</a:t>
            </a:r>
            <a:r>
              <a:rPr kumimoji="0" lang="en-US" sz="1400" i="0" u="none" strike="noStrike" kern="1200" cap="none" spc="-10" normalizeH="0" baseline="0" noProof="0" dirty="0">
                <a:ln>
                  <a:noFill/>
                </a:ln>
                <a:solidFill>
                  <a:prstClr val="black"/>
                </a:solidFill>
                <a:effectLst/>
                <a:highlight>
                  <a:srgbClr val="00FF00"/>
                </a:highlight>
                <a:uLnTx/>
                <a:uFillTx/>
                <a:latin typeface="Calibri" panose="020F0502020204030204" pitchFamily="34" charset="0"/>
                <a:ea typeface="Symbol" panose="05050102010706020507" pitchFamily="18" charset="2"/>
                <a:cs typeface="Symbol" panose="05050102010706020507" pitchFamily="18" charset="2"/>
              </a:rPr>
              <a:t> monthly </a:t>
            </a:r>
            <a:r>
              <a:rPr kumimoji="0" lang="en-US" sz="1400"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Symbol" panose="05050102010706020507" pitchFamily="18" charset="2"/>
                <a:cs typeface="Symbol" panose="05050102010706020507" pitchFamily="18" charset="2"/>
              </a:rPr>
              <a:t>amount</a:t>
            </a:r>
            <a:r>
              <a:rPr kumimoji="0" lang="en-US" sz="1400" i="0" u="none" strike="noStrike" kern="1200" cap="none" spc="-20" normalizeH="0" baseline="0" noProof="0" dirty="0">
                <a:ln>
                  <a:noFill/>
                </a:ln>
                <a:solidFill>
                  <a:prstClr val="black"/>
                </a:solidFill>
                <a:effectLst/>
                <a:highlight>
                  <a:srgbClr val="00FF00"/>
                </a:highligh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Symbol" panose="05050102010706020507" pitchFamily="18" charset="2"/>
                <a:cs typeface="Symbol" panose="05050102010706020507" pitchFamily="18" charset="2"/>
              </a:rPr>
              <a:t>of</a:t>
            </a:r>
            <a:r>
              <a:rPr kumimoji="0" lang="en-US" sz="1400" i="0" u="none" strike="noStrike" kern="1200" cap="none" spc="-15" normalizeH="0" baseline="0" noProof="0" dirty="0">
                <a:ln>
                  <a:noFill/>
                </a:ln>
                <a:solidFill>
                  <a:prstClr val="black"/>
                </a:solidFill>
                <a:effectLst/>
                <a:highlight>
                  <a:srgbClr val="00FF00"/>
                </a:highligh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Symbol" panose="05050102010706020507" pitchFamily="18" charset="2"/>
                <a:cs typeface="Symbol" panose="05050102010706020507" pitchFamily="18" charset="2"/>
              </a:rPr>
              <a:t>rent</a:t>
            </a:r>
            <a:r>
              <a:rPr kumimoji="0" lang="en-US" sz="1400" i="0" u="none" strike="noStrike" kern="1200" cap="none" spc="-15" normalizeH="0" baseline="0" noProof="0" dirty="0">
                <a:ln>
                  <a:noFill/>
                </a:ln>
                <a:solidFill>
                  <a:prstClr val="black"/>
                </a:solidFill>
                <a:effectLst/>
                <a:highlight>
                  <a:srgbClr val="00FF00"/>
                </a:highligh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10" normalizeH="0" baseline="0" noProof="0" dirty="0">
                <a:ln>
                  <a:noFill/>
                </a:ln>
                <a:solidFill>
                  <a:prstClr val="black"/>
                </a:solidFill>
                <a:effectLst/>
                <a:highlight>
                  <a:srgbClr val="00FF00"/>
                </a:highlight>
                <a:uLnTx/>
                <a:uFillTx/>
                <a:latin typeface="Calibri" panose="020F0502020204030204" pitchFamily="34" charset="0"/>
                <a:ea typeface="Symbol" panose="05050102010706020507" pitchFamily="18" charset="2"/>
                <a:cs typeface="Symbol" panose="05050102010706020507" pitchFamily="18" charset="2"/>
              </a:rPr>
              <a:t>requested</a:t>
            </a:r>
          </a:p>
          <a:p>
            <a:pPr marL="742950" marR="0" lvl="1" indent="-285750" algn="l" defTabSz="914400" rtl="0" eaLnBrk="1" fontAlgn="auto" latinLnBrk="0" hangingPunct="1">
              <a:lnSpc>
                <a:spcPct val="100000"/>
              </a:lnSpc>
              <a:spcBef>
                <a:spcPts val="5"/>
              </a:spcBef>
              <a:spcAft>
                <a:spcPts val="0"/>
              </a:spcAft>
              <a:buClrTx/>
              <a:buSzPts val="1100"/>
              <a:buFont typeface="Arial" panose="020B0604020202020204" pitchFamily="34" charset="0"/>
              <a:buChar char="•"/>
              <a:tabLst>
                <a:tab pos="1079500" algn="l"/>
                <a:tab pos="1080135" algn="l"/>
              </a:tabLst>
              <a:defRPr/>
            </a:pPr>
            <a:r>
              <a:rPr lang="en-US" sz="1400" spc="-10" dirty="0">
                <a:solidFill>
                  <a:prstClr val="black"/>
                </a:solidFill>
                <a:latin typeface="Calibri" panose="020F0502020204030204" pitchFamily="34" charset="0"/>
                <a:ea typeface="Symbol" panose="05050102010706020507" pitchFamily="18" charset="2"/>
                <a:cs typeface="Symbol" panose="05050102010706020507" pitchFamily="18" charset="2"/>
              </a:rPr>
              <a:t>Months Needed</a:t>
            </a:r>
            <a:endPar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endParaRPr>
          </a:p>
          <a:p>
            <a:pPr marL="742950" marR="194310" lvl="1" indent="-285750" algn="l" defTabSz="914400" rtl="0" eaLnBrk="1" fontAlgn="auto" latinLnBrk="0" hangingPunct="1">
              <a:lnSpc>
                <a:spcPct val="100000"/>
              </a:lnSpc>
              <a:spcBef>
                <a:spcPts val="5"/>
              </a:spcBef>
              <a:spcAft>
                <a:spcPts val="0"/>
              </a:spcAft>
              <a:buClrTx/>
              <a:buSzPts val="1100"/>
              <a:buFont typeface="Arial" panose="020B0604020202020204" pitchFamily="34" charset="0"/>
              <a:buChar char="•"/>
              <a:tabLst>
                <a:tab pos="1079500" algn="l"/>
                <a:tab pos="1080135" algn="l"/>
              </a:tabLst>
              <a:defRPr/>
            </a:pP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Housing</a:t>
            </a:r>
            <a:r>
              <a:rPr kumimoji="0" lang="en-US" sz="1400" i="0" u="none" strike="noStrike" kern="1200" cap="none" spc="-2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Type</a:t>
            </a:r>
            <a:r>
              <a:rPr kumimoji="0" lang="en-US" sz="1400" i="0" u="none" strike="noStrike" kern="1200" cap="none" spc="-1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at</a:t>
            </a:r>
            <a:r>
              <a:rPr kumimoji="0" lang="en-US" sz="1400" i="0" u="none" strike="noStrike" kern="1200" cap="none" spc="-1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Registration</a:t>
            </a:r>
            <a:r>
              <a:rPr kumimoji="0" lang="en-US" sz="1400" i="0" u="none" strike="noStrike" kern="1200" cap="none" spc="-1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a:t>
            </a:r>
            <a:r>
              <a:rPr kumimoji="0" lang="en-US" sz="1400" i="0" u="none" strike="noStrike" kern="1200" cap="none" spc="-5"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Choose</a:t>
            </a:r>
            <a:r>
              <a:rPr kumimoji="0" lang="en-US" sz="1400" i="0" u="none" strike="noStrike" kern="1200" cap="none" spc="-5"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Rapid</a:t>
            </a:r>
            <a:r>
              <a:rPr kumimoji="0" lang="en-US" sz="1400" i="0" u="none" strike="noStrike" kern="1200" cap="none" spc="-15"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Re-Housing</a:t>
            </a:r>
            <a:r>
              <a:rPr kumimoji="0" lang="en-US" sz="1400" i="0" u="none" strike="noStrike" kern="1200" cap="none" spc="-1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or</a:t>
            </a:r>
            <a:r>
              <a:rPr kumimoji="0" lang="en-US" sz="1400" i="0" u="none" strike="noStrike" kern="1200" cap="none" spc="-1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Homeless</a:t>
            </a:r>
            <a:r>
              <a:rPr kumimoji="0" lang="en-US" sz="1400" i="0" u="none" strike="noStrike" kern="1200" cap="none" spc="-15"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Prevention</a:t>
            </a:r>
            <a:r>
              <a:rPr kumimoji="0" lang="en-US" sz="1400" i="0" u="none" strike="noStrike" kern="1200" cap="none" spc="-15"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as</a:t>
            </a:r>
            <a:r>
              <a:rPr kumimoji="0" lang="en-US" sz="1400" i="0" u="none" strike="noStrike" kern="1200" cap="none" spc="-1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defined</a:t>
            </a:r>
            <a:r>
              <a:rPr kumimoji="0" lang="en-US" sz="1400" i="0" u="none" strike="noStrike" kern="1200" cap="none" spc="-1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in</a:t>
            </a:r>
            <a:r>
              <a:rPr kumimoji="0" lang="en-US" sz="1400" i="0" u="none" strike="noStrike" kern="1200" cap="none" spc="-25"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the</a:t>
            </a:r>
            <a:r>
              <a:rPr kumimoji="0" lang="en-US" sz="1400" i="0" u="none" strike="noStrike" kern="1200" cap="none" spc="-1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 </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ymbol" panose="05050102010706020507" pitchFamily="18" charset="2"/>
                <a:cs typeface="Symbol" panose="05050102010706020507" pitchFamily="18" charset="2"/>
              </a:rPr>
              <a:t>Rent Assistance Regional Program Standards</a:t>
            </a:r>
            <a:endParaRPr lang="en-US" sz="1400" spc="-10" dirty="0">
              <a:effectLst/>
              <a:latin typeface="Calibri" panose="020F0502020204030204" pitchFamily="34" charset="0"/>
              <a:ea typeface="Calibri" panose="020F0502020204030204" pitchFamily="34" charset="0"/>
            </a:endParaRPr>
          </a:p>
          <a:p>
            <a:pPr marL="285750" marR="0" indent="-285750">
              <a:spcBef>
                <a:spcPts val="105"/>
              </a:spcBef>
              <a:spcAft>
                <a:spcPts val="0"/>
              </a:spcAft>
              <a:buFont typeface="Arial" panose="020B0604020202020204" pitchFamily="34" charset="0"/>
              <a:buChar char="•"/>
            </a:pPr>
            <a:r>
              <a:rPr lang="en-US" sz="1400" b="1" spc="-10" dirty="0">
                <a:highlight>
                  <a:srgbClr val="00FF00"/>
                </a:highlight>
                <a:latin typeface="Calibri" panose="020F0502020204030204" pitchFamily="34" charset="0"/>
                <a:ea typeface="Calibri" panose="020F0502020204030204" pitchFamily="34" charset="0"/>
              </a:rPr>
              <a:t>Registration Notes</a:t>
            </a:r>
          </a:p>
        </p:txBody>
      </p:sp>
    </p:spTree>
    <p:extLst>
      <p:ext uri="{BB962C8B-B14F-4D97-AF65-F5344CB8AC3E}">
        <p14:creationId xmlns:p14="http://schemas.microsoft.com/office/powerpoint/2010/main" val="3866634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13981</TotalTime>
  <Words>1851</Words>
  <Application>Microsoft Office PowerPoint</Application>
  <PresentationFormat>Widescreen</PresentationFormat>
  <Paragraphs>153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Symbol</vt:lpstr>
      <vt:lpstr>Office Theme</vt:lpstr>
      <vt:lpstr>Referral Process for  Our Just Future Hub</vt:lpstr>
      <vt:lpstr>Referral Process for Our Just Future Hub</vt:lpstr>
      <vt:lpstr>Referral Process for Our Just Future Hub</vt:lpstr>
      <vt:lpstr>Referral Process for  Our Just Future Hub</vt:lpstr>
      <vt:lpstr>Referral Process for Our Just Future Hub</vt:lpstr>
      <vt:lpstr>Referral Process for Our Just Future Hub</vt:lpstr>
      <vt:lpstr>Referral Process for Our Just Future Hub</vt:lpstr>
      <vt:lpstr>Referral Process for Our Just Future Hub</vt:lpstr>
      <vt:lpstr>Referral Process for Our Just Future Hub</vt:lpstr>
      <vt:lpstr>Referral Process for Our Just Future Hub</vt:lpstr>
      <vt:lpstr>Referral Process for Our Just Future Hub</vt:lpstr>
      <vt:lpstr>Referral Process for Our Just Future Hub</vt:lpstr>
      <vt:lpstr>Referral Process for Our Just Future Hub</vt:lpstr>
      <vt:lpstr>Referral Process for Our Just Future Hub</vt:lpstr>
      <vt:lpstr>Referral Process for Our Just Future Hub</vt:lpstr>
      <vt:lpstr>Referral Process for Our Just Future Hub</vt:lpstr>
      <vt:lpstr>Referral Process for Our Just Future Hub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Fox</dc:creator>
  <cp:lastModifiedBy>Ernesta Ingeleviciute</cp:lastModifiedBy>
  <cp:revision>5</cp:revision>
  <dcterms:created xsi:type="dcterms:W3CDTF">2022-08-15T18:55:26Z</dcterms:created>
  <dcterms:modified xsi:type="dcterms:W3CDTF">2022-09-16T22:29:36Z</dcterms:modified>
</cp:coreProperties>
</file>