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D4BCD5-FB6C-4347-A9A9-BD02FF6CCCCA}" v="5" dt="2023-08-15T17:56:52.145"/>
    <p1510:client id="{C3B4D30C-E16E-4A17-95F9-70FF4D1BDDC8}" v="398" dt="2023-08-15T17:57:10.1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nesta Ingeleviciute" userId="0298332f-427e-4394-85e4-ecdf3ff03307" providerId="ADAL" clId="{A5D4BCD5-FB6C-4347-A9A9-BD02FF6CCCCA}"/>
    <pc:docChg chg="custSel modSld">
      <pc:chgData name="Ernesta Ingeleviciute" userId="0298332f-427e-4394-85e4-ecdf3ff03307" providerId="ADAL" clId="{A5D4BCD5-FB6C-4347-A9A9-BD02FF6CCCCA}" dt="2023-08-15T17:56:52.145" v="28" actId="6549"/>
      <pc:docMkLst>
        <pc:docMk/>
      </pc:docMkLst>
      <pc:sldChg chg="modSp mod">
        <pc:chgData name="Ernesta Ingeleviciute" userId="0298332f-427e-4394-85e4-ecdf3ff03307" providerId="ADAL" clId="{A5D4BCD5-FB6C-4347-A9A9-BD02FF6CCCCA}" dt="2023-08-15T16:10:29.053" v="27" actId="20577"/>
        <pc:sldMkLst>
          <pc:docMk/>
          <pc:sldMk cId="2953044348" sldId="256"/>
        </pc:sldMkLst>
        <pc:spChg chg="mod">
          <ac:chgData name="Ernesta Ingeleviciute" userId="0298332f-427e-4394-85e4-ecdf3ff03307" providerId="ADAL" clId="{A5D4BCD5-FB6C-4347-A9A9-BD02FF6CCCCA}" dt="2023-08-15T16:10:29.053" v="27" actId="20577"/>
          <ac:spMkLst>
            <pc:docMk/>
            <pc:sldMk cId="2953044348" sldId="256"/>
            <ac:spMk id="3" creationId="{00000000-0000-0000-0000-000000000000}"/>
          </ac:spMkLst>
        </pc:spChg>
      </pc:sldChg>
      <pc:sldChg chg="modSp mod">
        <pc:chgData name="Ernesta Ingeleviciute" userId="0298332f-427e-4394-85e4-ecdf3ff03307" providerId="ADAL" clId="{A5D4BCD5-FB6C-4347-A9A9-BD02FF6CCCCA}" dt="2023-08-15T17:56:52.145" v="28" actId="6549"/>
        <pc:sldMkLst>
          <pc:docMk/>
          <pc:sldMk cId="3030496880" sldId="258"/>
        </pc:sldMkLst>
        <pc:spChg chg="mod">
          <ac:chgData name="Ernesta Ingeleviciute" userId="0298332f-427e-4394-85e4-ecdf3ff03307" providerId="ADAL" clId="{A5D4BCD5-FB6C-4347-A9A9-BD02FF6CCCCA}" dt="2023-08-15T17:56:52.145" v="28" actId="6549"/>
          <ac:spMkLst>
            <pc:docMk/>
            <pc:sldMk cId="3030496880" sldId="258"/>
            <ac:spMk id="3" creationId="{ED55C2AB-F2B5-AA36-647D-8219B44B4C77}"/>
          </ac:spMkLst>
        </pc:spChg>
      </pc:sldChg>
      <pc:sldChg chg="modSp mod">
        <pc:chgData name="Ernesta Ingeleviciute" userId="0298332f-427e-4394-85e4-ecdf3ff03307" providerId="ADAL" clId="{A5D4BCD5-FB6C-4347-A9A9-BD02FF6CCCCA}" dt="2023-08-15T16:08:58.841" v="23" actId="20577"/>
        <pc:sldMkLst>
          <pc:docMk/>
          <pc:sldMk cId="2170866576" sldId="263"/>
        </pc:sldMkLst>
        <pc:spChg chg="mod">
          <ac:chgData name="Ernesta Ingeleviciute" userId="0298332f-427e-4394-85e4-ecdf3ff03307" providerId="ADAL" clId="{A5D4BCD5-FB6C-4347-A9A9-BD02FF6CCCCA}" dt="2023-08-15T16:08:58.841" v="23" actId="20577"/>
          <ac:spMkLst>
            <pc:docMk/>
            <pc:sldMk cId="2170866576" sldId="263"/>
            <ac:spMk id="3" creationId="{ADB33B21-F846-FFCE-49F2-9C919564B72A}"/>
          </ac:spMkLst>
        </pc:spChg>
      </pc:sldChg>
    </pc:docChg>
  </pc:docChgLst>
  <pc:docChgLst>
    <pc:chgData name="Jennifer Fox (she/her)" userId="a381b2fd-f300-44db-92a9-d926b51157ba" providerId="ADAL" clId="{C3B4D30C-E16E-4A17-95F9-70FF4D1BDDC8}"/>
    <pc:docChg chg="custSel modSld">
      <pc:chgData name="Jennifer Fox (she/her)" userId="a381b2fd-f300-44db-92a9-d926b51157ba" providerId="ADAL" clId="{C3B4D30C-E16E-4A17-95F9-70FF4D1BDDC8}" dt="2023-08-15T17:57:10.118" v="393" actId="20577"/>
      <pc:docMkLst>
        <pc:docMk/>
      </pc:docMkLst>
      <pc:sldChg chg="modSp mod">
        <pc:chgData name="Jennifer Fox (she/her)" userId="a381b2fd-f300-44db-92a9-d926b51157ba" providerId="ADAL" clId="{C3B4D30C-E16E-4A17-95F9-70FF4D1BDDC8}" dt="2023-08-15T17:57:10.118" v="393" actId="20577"/>
        <pc:sldMkLst>
          <pc:docMk/>
          <pc:sldMk cId="3030496880" sldId="258"/>
        </pc:sldMkLst>
        <pc:spChg chg="mod">
          <ac:chgData name="Jennifer Fox (she/her)" userId="a381b2fd-f300-44db-92a9-d926b51157ba" providerId="ADAL" clId="{C3B4D30C-E16E-4A17-95F9-70FF4D1BDDC8}" dt="2023-08-15T17:57:10.118" v="393" actId="20577"/>
          <ac:spMkLst>
            <pc:docMk/>
            <pc:sldMk cId="3030496880" sldId="258"/>
            <ac:spMk id="3" creationId="{ED55C2AB-F2B5-AA36-647D-8219B44B4C77}"/>
          </ac:spMkLst>
        </pc:spChg>
      </pc:sldChg>
      <pc:sldChg chg="modSp mod">
        <pc:chgData name="Jennifer Fox (she/her)" userId="a381b2fd-f300-44db-92a9-d926b51157ba" providerId="ADAL" clId="{C3B4D30C-E16E-4A17-95F9-70FF4D1BDDC8}" dt="2023-08-15T17:51:16.233" v="205" actId="20577"/>
        <pc:sldMkLst>
          <pc:docMk/>
          <pc:sldMk cId="468623128" sldId="260"/>
        </pc:sldMkLst>
        <pc:spChg chg="mod">
          <ac:chgData name="Jennifer Fox (she/her)" userId="a381b2fd-f300-44db-92a9-d926b51157ba" providerId="ADAL" clId="{C3B4D30C-E16E-4A17-95F9-70FF4D1BDDC8}" dt="2023-08-15T17:51:16.233" v="205" actId="20577"/>
          <ac:spMkLst>
            <pc:docMk/>
            <pc:sldMk cId="468623128" sldId="260"/>
            <ac:spMk id="3" creationId="{484EB1FC-CDDB-529A-E370-273D5CC70C81}"/>
          </ac:spMkLst>
        </pc:spChg>
      </pc:sldChg>
      <pc:sldChg chg="modSp mod">
        <pc:chgData name="Jennifer Fox (she/her)" userId="a381b2fd-f300-44db-92a9-d926b51157ba" providerId="ADAL" clId="{C3B4D30C-E16E-4A17-95F9-70FF4D1BDDC8}" dt="2023-08-15T17:51:30.839" v="207" actId="20577"/>
        <pc:sldMkLst>
          <pc:docMk/>
          <pc:sldMk cId="1616363585" sldId="262"/>
        </pc:sldMkLst>
        <pc:spChg chg="mod">
          <ac:chgData name="Jennifer Fox (she/her)" userId="a381b2fd-f300-44db-92a9-d926b51157ba" providerId="ADAL" clId="{C3B4D30C-E16E-4A17-95F9-70FF4D1BDDC8}" dt="2023-08-15T17:51:30.839" v="207" actId="20577"/>
          <ac:spMkLst>
            <pc:docMk/>
            <pc:sldMk cId="1616363585" sldId="262"/>
            <ac:spMk id="3" creationId="{337364AD-101A-FA48-A9D4-85E14535B6BF}"/>
          </ac:spMkLst>
        </pc:spChg>
      </pc:sldChg>
      <pc:sldChg chg="modSp mod">
        <pc:chgData name="Jennifer Fox (she/her)" userId="a381b2fd-f300-44db-92a9-d926b51157ba" providerId="ADAL" clId="{C3B4D30C-E16E-4A17-95F9-70FF4D1BDDC8}" dt="2023-08-15T17:51:52.990" v="215" actId="20577"/>
        <pc:sldMkLst>
          <pc:docMk/>
          <pc:sldMk cId="2170866576" sldId="263"/>
        </pc:sldMkLst>
        <pc:spChg chg="mod">
          <ac:chgData name="Jennifer Fox (she/her)" userId="a381b2fd-f300-44db-92a9-d926b51157ba" providerId="ADAL" clId="{C3B4D30C-E16E-4A17-95F9-70FF4D1BDDC8}" dt="2023-08-15T17:51:52.990" v="215" actId="20577"/>
          <ac:spMkLst>
            <pc:docMk/>
            <pc:sldMk cId="2170866576" sldId="263"/>
            <ac:spMk id="3" creationId="{ADB33B21-F846-FFCE-49F2-9C919564B7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43250" y="6211614"/>
            <a:ext cx="7524750" cy="509861"/>
          </a:xfrm>
        </p:spPr>
        <p:txBody>
          <a:bodyPr/>
          <a:lstStyle>
            <a:lvl1pPr>
              <a:defRPr sz="1000"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Worksystems is an equal opportunity employer/program. Auxiliary aids and services are available upon request to individuals with disabilities. To place a free relay call in Oregon dial 711. These programs funded in whole or in path through the US Department of Labor</a:t>
            </a:r>
          </a:p>
        </p:txBody>
      </p:sp>
    </p:spTree>
    <p:extLst>
      <p:ext uri="{BB962C8B-B14F-4D97-AF65-F5344CB8AC3E}">
        <p14:creationId xmlns:p14="http://schemas.microsoft.com/office/powerpoint/2010/main" val="337707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643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A00561-B218-42DB-848E-ECE43DD2A599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480377-48E8-4A50-8586-BED9E19B8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145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029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147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18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916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95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635"/>
            <a:ext cx="1764792" cy="62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8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2D050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Regional Program Standards Overview for RA Hubs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8/15/2023</a:t>
            </a:r>
          </a:p>
        </p:txBody>
      </p:sp>
    </p:spTree>
    <p:extLst>
      <p:ext uri="{BB962C8B-B14F-4D97-AF65-F5344CB8AC3E}">
        <p14:creationId xmlns:p14="http://schemas.microsoft.com/office/powerpoint/2010/main" val="295304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32A4F-82DE-16D0-BA1E-B246705FF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Roles &amp;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66B13-9CC9-DE88-51A8-996BAF102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933"/>
            <a:ext cx="10515600" cy="489003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/>
              <a:t>Rent Assistance Coordinators </a:t>
            </a:r>
          </a:p>
          <a:p>
            <a:r>
              <a:rPr lang="en-US"/>
              <a:t>Complete rent assistance eligibility, additional eligibility screening for non-AHFE customers</a:t>
            </a:r>
          </a:p>
          <a:p>
            <a:r>
              <a:rPr lang="en-US"/>
              <a:t>Assist participants with their housing search</a:t>
            </a:r>
          </a:p>
          <a:p>
            <a:r>
              <a:rPr lang="en-US"/>
              <a:t>Administer rent assistance funding</a:t>
            </a:r>
          </a:p>
          <a:p>
            <a:r>
              <a:rPr lang="en-US"/>
              <a:t>Complete and maintain the rent assistance paperwork and file documentation</a:t>
            </a:r>
          </a:p>
          <a:p>
            <a:r>
              <a:rPr lang="en-US"/>
              <a:t>Enter payment and outcome data in the I-Trac Rent Assistance record and Service Point within 10 days</a:t>
            </a:r>
          </a:p>
          <a:p>
            <a:r>
              <a:rPr lang="en-US"/>
              <a:t>Track each assigned referring providers’ rent assistance allocation usage to ensure equitable RA access for all referring providers</a:t>
            </a:r>
          </a:p>
          <a:p>
            <a:pPr marL="0" indent="0" algn="ctr">
              <a:buNone/>
            </a:pPr>
            <a:r>
              <a:rPr lang="en-US" b="1"/>
              <a:t>Career Coaches</a:t>
            </a:r>
          </a:p>
          <a:p>
            <a:r>
              <a:rPr lang="en-US"/>
              <a:t>Refer participants to the Rent Assistance Coordinator at their assigned HUB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Create the Rent Assistance I-Trac record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Ensure RA application is signed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Assist participants to complete Career Plan and Prosperity Planner Budget and make sure those are saved in </a:t>
            </a:r>
            <a:r>
              <a:rPr lang="en-US" err="1"/>
              <a:t>i-trac</a:t>
            </a:r>
            <a:endParaRPr lang="en-US"/>
          </a:p>
          <a:p>
            <a:r>
              <a:rPr lang="en-US"/>
              <a:t>Copy allowable services in the I-Trac Rent Assistance record for documenting program engagement</a:t>
            </a:r>
          </a:p>
          <a:p>
            <a:r>
              <a:rPr lang="en-US"/>
              <a:t>Provide support services to participants as needed</a:t>
            </a:r>
          </a:p>
        </p:txBody>
      </p:sp>
    </p:spTree>
    <p:extLst>
      <p:ext uri="{BB962C8B-B14F-4D97-AF65-F5344CB8AC3E}">
        <p14:creationId xmlns:p14="http://schemas.microsoft.com/office/powerpoint/2010/main" val="117791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F4107-16CF-7337-14D0-4762A165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5C2AB-F2B5-AA36-647D-8219B44B4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76217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A Home for Everyone (AHFE) Funding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If customer enrolled in WIOA &amp; AHFE Career Coaching- they are eligible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If customer not enrolled in AHFE Career Coaching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/>
              <a:t>Has to be enrolled in one of the EOP (EOP Portland, ISVT, AHFE or DCJ) programs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/>
              <a:t>Use additional form to screen for AHFE eligibility form, keep it in participant’s file</a:t>
            </a:r>
          </a:p>
          <a:p>
            <a:r>
              <a:rPr lang="en-US"/>
              <a:t>Home Forward STRA Funding (only OJF Hub)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Enrolled in WIOA &amp; eligible program - EOP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Multnomah County resident at time of enrollment in eligible program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Must meet Home Forward requirements posted on Knowledge Base</a:t>
            </a:r>
          </a:p>
          <a:p>
            <a:endParaRPr lang="en-US"/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9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22654-31F7-D9F2-1328-992B91790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19D6D-2CD5-7604-1CA7-A2967040A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Career Coaching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Provided by Career Coaches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Copied by Career Coaches into RA record to document engagement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Keeps RA record open</a:t>
            </a:r>
          </a:p>
          <a:p>
            <a:r>
              <a:rPr lang="en-US"/>
              <a:t>Rapid Rehousing  &amp; Eviction Prevention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Entered by RA hub staff on services tab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Does not keep RA record open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Can not be open-ended- always enter an end date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/>
          </a:p>
          <a:p>
            <a:pPr marL="0" indent="0">
              <a:buNone/>
            </a:pPr>
            <a:endParaRPr lang="en-US"/>
          </a:p>
          <a:p>
            <a:pPr lvl="1">
              <a:buFont typeface="Wingdings" panose="05000000000000000000" pitchFamily="2" charset="2"/>
              <a:buChar char="ü"/>
            </a:pPr>
            <a:endParaRPr lang="en-US"/>
          </a:p>
          <a:p>
            <a:pPr lvl="1">
              <a:buFont typeface="Wingdings" panose="05000000000000000000" pitchFamily="2" charset="2"/>
              <a:buChar char="ü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0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ECD0-CAF9-7DD7-CD83-96108353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Administrative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EB1FC-CDDB-529A-E370-273D5CC70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Prerequisites: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Current Career and Resource Plan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Current Prosperity Planner Budget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Monthly Engagement</a:t>
            </a:r>
          </a:p>
          <a:p>
            <a:r>
              <a:rPr lang="en-US"/>
              <a:t>Documentation</a:t>
            </a:r>
          </a:p>
          <a:p>
            <a:pPr lvl="1"/>
            <a:r>
              <a:rPr lang="en-US"/>
              <a:t>Services are tracked in I-Trac for all funding sources</a:t>
            </a:r>
          </a:p>
          <a:p>
            <a:pPr lvl="1"/>
            <a:r>
              <a:rPr lang="en-US"/>
              <a:t>Services are tracked in Service Point for AHFE and HF funds</a:t>
            </a:r>
          </a:p>
          <a:p>
            <a:pPr marL="457200" lvl="1" indent="0"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8623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8312-FDFF-E2BB-1FE4-F1FB5EDE0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Allowable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DB8B3-F244-C23E-8CA4-CB6D13EE4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267"/>
            <a:ext cx="10515600" cy="4720696"/>
          </a:xfrm>
        </p:spPr>
        <p:txBody>
          <a:bodyPr>
            <a:normAutofit lnSpcReduction="10000"/>
          </a:bodyPr>
          <a:lstStyle/>
          <a:p>
            <a:r>
              <a:rPr lang="en-US" sz="2400"/>
              <a:t>Housing related costs (Rent Well, Community Warehouse, housing related legal fees, household items, U-Haul)</a:t>
            </a:r>
          </a:p>
          <a:p>
            <a:r>
              <a:rPr lang="en-US" sz="2400"/>
              <a:t>Motel vouchers</a:t>
            </a:r>
          </a:p>
          <a:p>
            <a:r>
              <a:rPr lang="en-US" sz="2400"/>
              <a:t>Move-In Fee</a:t>
            </a:r>
          </a:p>
          <a:p>
            <a:r>
              <a:rPr lang="en-US" sz="2400"/>
              <a:t>Property Debt</a:t>
            </a:r>
          </a:p>
          <a:p>
            <a:r>
              <a:rPr lang="en-US" sz="2400"/>
              <a:t>Rent</a:t>
            </a:r>
          </a:p>
          <a:p>
            <a:r>
              <a:rPr lang="en-US" sz="2400"/>
              <a:t>Rent Application Fee</a:t>
            </a:r>
          </a:p>
          <a:p>
            <a:r>
              <a:rPr lang="en-US" sz="2400"/>
              <a:t>Rent Arrears</a:t>
            </a:r>
          </a:p>
          <a:p>
            <a:r>
              <a:rPr lang="en-US" sz="2400"/>
              <a:t>Rent Late Fees</a:t>
            </a:r>
          </a:p>
          <a:p>
            <a:r>
              <a:rPr lang="en-US" sz="2400"/>
              <a:t>Security Deposit</a:t>
            </a:r>
          </a:p>
          <a:p>
            <a:r>
              <a:rPr lang="en-US" sz="2400"/>
              <a:t>Utilities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7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6E8A4-653E-DE77-8CC7-11A75E19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Terminating Rent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364AD-101A-FA48-A9D4-85E14535B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Rent Assistance is dependent on customer’s program engagement</a:t>
            </a:r>
          </a:p>
          <a:p>
            <a:r>
              <a:rPr lang="en-US"/>
              <a:t>Hub needs to have a written RA termination policy that included monthly engagement requirement</a:t>
            </a:r>
          </a:p>
          <a:p>
            <a:r>
              <a:rPr lang="en-US"/>
              <a:t>Send 30-day termination notice to participant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504B-065C-BE3B-452F-6764FA096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33B21-F846-FFCE-49F2-9C919564B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333"/>
            <a:ext cx="10515600" cy="4610629"/>
          </a:xfrm>
        </p:spPr>
        <p:txBody>
          <a:bodyPr>
            <a:normAutofit lnSpcReduction="10000"/>
          </a:bodyPr>
          <a:lstStyle/>
          <a:p>
            <a:r>
              <a:rPr lang="en-US"/>
              <a:t>For AHFE and STRA funds – data entry into both I-Trac and Service Point</a:t>
            </a:r>
          </a:p>
          <a:p>
            <a:r>
              <a:rPr lang="en-US"/>
              <a:t>Number of customers served in EP and RR</a:t>
            </a:r>
          </a:p>
          <a:p>
            <a:r>
              <a:rPr lang="en-US"/>
              <a:t>Housing status at exit</a:t>
            </a:r>
          </a:p>
          <a:p>
            <a:r>
              <a:rPr lang="en-US"/>
              <a:t>Housing Retention: 6 and 12 months after exit</a:t>
            </a:r>
          </a:p>
          <a:p>
            <a:r>
              <a:rPr lang="en-US"/>
              <a:t>Should not pay the rent until the first service is entered and participation date is set</a:t>
            </a:r>
          </a:p>
          <a:p>
            <a:r>
              <a:rPr lang="en-US"/>
              <a:t>All exits should be manual, no auto exits</a:t>
            </a:r>
          </a:p>
          <a:p>
            <a:r>
              <a:rPr lang="en-US"/>
              <a:t>Pre-program exit can be manual or auto exits if referral not reviewed more than 45 days 45 days</a:t>
            </a:r>
          </a:p>
        </p:txBody>
      </p:sp>
    </p:spTree>
    <p:extLst>
      <p:ext uri="{BB962C8B-B14F-4D97-AF65-F5344CB8AC3E}">
        <p14:creationId xmlns:p14="http://schemas.microsoft.com/office/powerpoint/2010/main" val="217086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rksystems ppt template 2015" id="{2DF33423-C53C-42A8-925D-49EFE4AF1870}" vid="{97F63C3B-4C5C-4296-8328-A80064515E7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113a2355-9638-40ec-a215-7bd60c806f69" xsi:nil="true"/>
    <lcf76f155ced4ddcb4097134ff3c332f xmlns="b12de975-4ea0-4aa7-b67f-3d399c8e5c89">
      <Terms xmlns="http://schemas.microsoft.com/office/infopath/2007/PartnerControls"/>
    </lcf76f155ced4ddcb4097134ff3c332f>
    <date_x002f_time xmlns="b12de975-4ea0-4aa7-b67f-3d399c8e5c89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3A658DE551C4593E6AB2005353C50" ma:contentTypeVersion="20" ma:contentTypeDescription="Create a new document." ma:contentTypeScope="" ma:versionID="9e3218524315887f5ade4a525ed48e02">
  <xsd:schema xmlns:xsd="http://www.w3.org/2001/XMLSchema" xmlns:xs="http://www.w3.org/2001/XMLSchema" xmlns:p="http://schemas.microsoft.com/office/2006/metadata/properties" xmlns:ns1="http://schemas.microsoft.com/sharepoint/v3" xmlns:ns2="b12de975-4ea0-4aa7-b67f-3d399c8e5c89" xmlns:ns3="113a2355-9638-40ec-a215-7bd60c806f69" targetNamespace="http://schemas.microsoft.com/office/2006/metadata/properties" ma:root="true" ma:fieldsID="a497fa0c75afc212dc9fdd82a2189141" ns1:_="" ns2:_="" ns3:_="">
    <xsd:import namespace="http://schemas.microsoft.com/sharepoint/v3"/>
    <xsd:import namespace="b12de975-4ea0-4aa7-b67f-3d399c8e5c89"/>
    <xsd:import namespace="113a2355-9638-40ec-a215-7bd60c806f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date_x002f_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2de975-4ea0-4aa7-b67f-3d399c8e5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_x002f_time" ma:index="22" nillable="true" ma:displayName="date/time" ma:format="DateOnly" ma:internalName="date_x002f_time">
      <xsd:simpleType>
        <xsd:restriction base="dms:DateTime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c3ab4ed-b5a1-4a8d-bd9c-360e37747d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3a2355-9638-40ec-a215-7bd60c806f6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fd29ff1-8f0a-4362-ad85-58ed8b9acd08}" ma:internalName="TaxCatchAll" ma:showField="CatchAllData" ma:web="113a2355-9638-40ec-a215-7bd60c806f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1CA02A-4F80-4152-BC1D-ADA338E92B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87BCCD-60CC-423F-9FD0-FCD8A2277560}">
  <ds:schemaRefs>
    <ds:schemaRef ds:uri="113a2355-9638-40ec-a215-7bd60c806f69"/>
    <ds:schemaRef ds:uri="b12de975-4ea0-4aa7-b67f-3d399c8e5c89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CCBA4E1E-9DF1-4F5C-A049-B57565257E90}">
  <ds:schemaRefs>
    <ds:schemaRef ds:uri="113a2355-9638-40ec-a215-7bd60c806f69"/>
    <ds:schemaRef ds:uri="b12de975-4ea0-4aa7-b67f-3d399c8e5c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Worksystems ppt template 3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Regional Program Standards Overview for RA Hubs</vt:lpstr>
      <vt:lpstr>Roles &amp; Responsibilities</vt:lpstr>
      <vt:lpstr>Eligibility</vt:lpstr>
      <vt:lpstr>Services</vt:lpstr>
      <vt:lpstr>Administrative requirements</vt:lpstr>
      <vt:lpstr>Allowable Expenses</vt:lpstr>
      <vt:lpstr>Terminating Rent Assistance</vt:lpstr>
      <vt:lpstr>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Ernesta Ingeleviciute</dc:creator>
  <cp:revision>1</cp:revision>
  <dcterms:created xsi:type="dcterms:W3CDTF">2023-04-24T22:12:00Z</dcterms:created>
  <dcterms:modified xsi:type="dcterms:W3CDTF">2023-08-15T17:57:12Z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0x0101007583A658DE551C4593E6AB2005353C50</vt:lpwstr>
  </property>
  <property fmtid="{D5CDD505-2E9C-101B-9397-08002B2CF9AE}" pid="3" name="MediaServiceImageTags">
    <vt:lpwstr/>
  </property>
</Properties>
</file>