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9" r:id="rId5"/>
    <p:sldId id="377" r:id="rId6"/>
    <p:sldId id="366" r:id="rId7"/>
    <p:sldId id="407" r:id="rId8"/>
    <p:sldId id="419" r:id="rId9"/>
    <p:sldId id="418" r:id="rId10"/>
    <p:sldId id="41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A41DF5D-A3B4-53BC-CD09-402787CE9CB3}" name="Kari Brenk" initials="KB" userId="S::kbrenk@worksystems.org::cf5419bd-ea37-45fc-ac80-eaa70a2cbea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21A90-EBA4-416C-A895-460FB40DB3D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2F621-2302-4B49-8C10-61E30D14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8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FB5-CCC0-4C52-9BF2-3EC8436BFA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0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1816" y="4189413"/>
            <a:ext cx="5618480" cy="4189095"/>
          </a:xfrm>
        </p:spPr>
        <p:txBody>
          <a:bodyPr>
            <a:noAutofit/>
          </a:bodyPr>
          <a:lstStyle/>
          <a:p>
            <a:pPr marL="0" indent="0">
              <a:buFont typeface="+mj-lt"/>
              <a:buNone/>
            </a:pPr>
            <a:endParaRPr lang="en-US" sz="1400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FB5-CCC0-4C52-9BF2-3EC8436BFA8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6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57886"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FB5-CCC0-4C52-9BF2-3EC8436BFA8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6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57886"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FB5-CCC0-4C52-9BF2-3EC8436BFA8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2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57886"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FB5-CCC0-4C52-9BF2-3EC8436BFA8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7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57886"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7DFB5-CCC0-4C52-9BF2-3EC8436BFA8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7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5216-33B2-78D5-39C3-44A8A132F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DC79-4A11-B1FC-7202-32F5D5B08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85FC5-DC49-0E68-AC97-825C08B5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DA57-0BBC-FC90-53D0-80F8C076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7CA2D-A81A-3509-7B8D-9465A0E5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B0B5-46AB-3EEE-08B6-6A46DEAA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3FD2B-6A88-96A5-6EB5-C3DF91576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675E3-86D1-FC0D-65AF-AAB83A51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18154-7AB1-FB44-C099-BFFF6143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8D4F4-5F36-F763-8A4E-DF3EA777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6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5C83C-3009-C273-E8FB-5868AA093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84D68-5075-43DD-3634-0745985F1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90810-DD8D-E7E0-8A77-000CF7A3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9C00F-9AB6-B7D8-EEDA-C249703E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0A490-5DE5-E15A-081A-97834140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6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DAB0-229D-9065-9B63-EC0509A1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CC95B-5A4C-E091-3206-689141BEB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BA558-6BD3-C479-42D3-35B54897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7BCB5-2329-4D8B-FAE4-978616C30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F19D3-DCE8-E289-B1F8-23D81A25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0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82E15-695B-38B1-7CCC-5E22EBDE2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D755E-E7E4-E938-1B33-30362E918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F1421-12EA-B6C1-A4A2-5FBE784E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C18F0-4DF9-C6BA-EC66-688FC5E4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C720D-DE98-93D2-2E16-D1CCD5CD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9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766E1-7F6E-12A4-C6B3-57689044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0F2CA-E6B4-C070-18B3-F7471C8F8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80ECC-604F-4FDF-F34B-F99B698A2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1B5BB-8C02-AF0B-3A3A-69E43E98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524F0-D90A-A11D-88B2-3210D302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C4EE7-3D81-F866-AE38-F9D436A1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9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92C46-675B-BC93-D145-10DCA76E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F140C-53A2-D01D-1986-850FAFDEA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59886-20DD-F882-6C80-F88A279F7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440BAF-9365-0807-22B3-3E0270272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71418-73B9-DFDA-0437-1076ADCEF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52B1B-430C-3454-5BC5-2C7563B0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4E07B-E817-0F2C-80F4-6601B2F96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30B7AB-69D5-0AC0-0A55-5EADAB17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1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8E22-CAF0-80F2-65B3-3044880C2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3F582-08D5-0366-4634-32B4EF57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2589A-CF4C-B8F9-A2C4-3C09F786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A45B8-EE64-FDD8-CFFA-5F1591EF5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F3A80-B9D2-C4F0-6AEF-CE7A9EF4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A42D07-DFE2-3000-3AFA-A0BFCE037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67714-AE35-5043-D182-62BA0BCB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B120-9C5B-84D2-4FED-D178C5BA5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33282-B614-4B8D-75D9-F64FF1052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CD36F-6FB8-C3B0-75C3-611F3FD43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95447-EF8C-EE00-27C3-BEDDE5955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95B96-6F4D-7F3D-37B6-41C2760F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BF437-F06F-09F4-C51A-9F058DCA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61D5-0838-81CD-E222-7CD501D1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73B2B-87BC-169F-4AE9-5B9496016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1CDA5-D69C-F877-7215-B711BAB47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F03EE-9220-AC40-AA5D-4E3F36D1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A2D52-8275-1C14-A688-2B2A6513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20369-B5C4-7CA7-EB0E-CBAC102A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9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11ED09-2A8A-8890-8695-7C0349A6B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8897D-1602-9A74-6975-935E3483C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1CD2D-DE72-8523-1183-E9F09FF7D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1D8C4-80EF-41A9-B70C-7C33595A872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297A3-0DAC-A40F-9FA7-67CF519FC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AD0B9-1110-98D9-EFC7-E74B811D2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F999E-588D-4E3E-9A7D-FDCAE6917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0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4">
            <a:extLst>
              <a:ext uri="{FF2B5EF4-FFF2-40B4-BE49-F238E27FC236}">
                <a16:creationId xmlns:a16="http://schemas.microsoft.com/office/drawing/2014/main" id="{A33739E3-2922-4229-841B-33CE71C67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2638" y="1012536"/>
            <a:ext cx="4487813" cy="3141111"/>
          </a:xfrm>
        </p:spPr>
        <p:txBody>
          <a:bodyPr anchor="t">
            <a:normAutofit/>
          </a:bodyPr>
          <a:lstStyle/>
          <a:p>
            <a:r>
              <a:rPr lang="en-US" sz="4800" b="1" dirty="0"/>
              <a:t>Economic Opportunity Program 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82638" y="3356044"/>
            <a:ext cx="4408228" cy="2225892"/>
          </a:xfrm>
        </p:spPr>
        <p:txBody>
          <a:bodyPr anchor="b">
            <a:normAutofit/>
          </a:bodyPr>
          <a:lstStyle/>
          <a:p>
            <a:r>
              <a:rPr lang="en-US" sz="2000" b="1" dirty="0"/>
              <a:t>Performance Training</a:t>
            </a:r>
          </a:p>
          <a:p>
            <a:r>
              <a:rPr lang="en-US" sz="2000" b="1" dirty="0"/>
              <a:t>PY2023</a:t>
            </a:r>
          </a:p>
          <a:p>
            <a:r>
              <a:rPr lang="en-US" sz="2000" b="1" dirty="0"/>
              <a:t>Updated September 2023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6000" y="-3"/>
            <a:ext cx="6096000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5999" y="-3"/>
            <a:ext cx="6095999" cy="6408536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862482" y="1528481"/>
            <a:ext cx="6858002" cy="380103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close-up of a logo&#10;&#10;Description automatically generated">
            <a:extLst>
              <a:ext uri="{FF2B5EF4-FFF2-40B4-BE49-F238E27FC236}">
                <a16:creationId xmlns:a16="http://schemas.microsoft.com/office/drawing/2014/main" id="{E7E48BA3-2F50-C748-CE41-7D0D2F783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3728" y="2557631"/>
            <a:ext cx="3872753" cy="1742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606" y="489508"/>
            <a:ext cx="9276791" cy="1667569"/>
          </a:xfrm>
        </p:spPr>
        <p:txBody>
          <a:bodyPr anchor="b">
            <a:normAutofit/>
          </a:bodyPr>
          <a:lstStyle/>
          <a:p>
            <a:pPr lvl="1">
              <a:buClr>
                <a:srgbClr val="92D050"/>
              </a:buClr>
            </a:pPr>
            <a:r>
              <a:rPr lang="en-US" sz="4000" b="1" dirty="0">
                <a:solidFill>
                  <a:srgbClr val="92D050"/>
                </a:solidFill>
              </a:rPr>
              <a:t>WIOA Employment Rate Q2 and Q4</a:t>
            </a:r>
            <a:br>
              <a:rPr lang="en-US" sz="4000" b="1" dirty="0"/>
            </a:br>
            <a:endParaRPr lang="en-US" sz="4000" b="1" dirty="0"/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473EE21E-6EB6-8A1D-FBE8-224EC8834C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8322" y="2985162"/>
            <a:ext cx="2441524" cy="244152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168" y="2762654"/>
            <a:ext cx="8313231" cy="3392339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endParaRPr lang="en-US" sz="2000" dirty="0"/>
          </a:p>
          <a:p>
            <a:pPr>
              <a:buClr>
                <a:srgbClr val="92D050"/>
              </a:buClr>
            </a:pPr>
            <a:r>
              <a:rPr lang="en-US" sz="2000" dirty="0"/>
              <a:t>Participants do not need to be in the same employment for both Q2 </a:t>
            </a:r>
            <a:r>
              <a:rPr lang="en-US" sz="2000" b="1" dirty="0"/>
              <a:t>AND</a:t>
            </a:r>
            <a:r>
              <a:rPr lang="en-US" sz="2000" dirty="0"/>
              <a:t> Q4. Not a retention measure. Quarters are standalone measures. </a:t>
            </a:r>
          </a:p>
          <a:p>
            <a:pPr marL="0" indent="0">
              <a:buClr>
                <a:srgbClr val="92D050"/>
              </a:buClr>
              <a:buNone/>
            </a:pPr>
            <a:endParaRPr lang="en-US" sz="2000" dirty="0"/>
          </a:p>
          <a:p>
            <a:pPr>
              <a:buClr>
                <a:srgbClr val="92D050"/>
              </a:buClr>
            </a:pPr>
            <a:r>
              <a:rPr lang="en-US" sz="2000" dirty="0"/>
              <a:t>An employment placement is entered in I-Trac on the Outcomes tab in the </a:t>
            </a:r>
            <a:r>
              <a:rPr lang="en-US" sz="2000" b="1" dirty="0"/>
              <a:t>WorkSource Adult/DW record</a:t>
            </a:r>
            <a:r>
              <a:rPr lang="en-US" sz="2000" dirty="0"/>
              <a:t> with quarterly confirmations for Q2 and Q4 entered in the </a:t>
            </a:r>
            <a:r>
              <a:rPr lang="en-US" sz="2000" b="1" dirty="0"/>
              <a:t>WorkSource Adult/DW record</a:t>
            </a:r>
            <a:r>
              <a:rPr lang="en-US" sz="2000" dirty="0"/>
              <a:t>. UI wage records also automatically populate. </a:t>
            </a:r>
          </a:p>
          <a:p>
            <a:pPr marL="0" indent="0">
              <a:buClr>
                <a:srgbClr val="92D050"/>
              </a:buClr>
              <a:buNone/>
            </a:pPr>
            <a:endParaRPr lang="en-US" sz="1400" dirty="0"/>
          </a:p>
          <a:p>
            <a:pPr marL="0" indent="0">
              <a:buClr>
                <a:srgbClr val="92D050"/>
              </a:buClr>
              <a:buNone/>
            </a:pPr>
            <a:endParaRPr lang="en-US" sz="1400" dirty="0"/>
          </a:p>
          <a:p>
            <a:pPr>
              <a:buClr>
                <a:srgbClr val="92D050"/>
              </a:buClr>
            </a:pPr>
            <a:endParaRPr lang="en-US" sz="1400" dirty="0"/>
          </a:p>
          <a:p>
            <a:pPr>
              <a:buClr>
                <a:srgbClr val="92D050"/>
              </a:buClr>
            </a:pPr>
            <a:endParaRPr lang="en-US" sz="1400" i="1" dirty="0"/>
          </a:p>
          <a:p>
            <a:pPr marL="0" indent="0">
              <a:buClr>
                <a:srgbClr val="92D050"/>
              </a:buClr>
              <a:buNone/>
            </a:pP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56927A-4090-D5B4-D87B-1796B6610D2F}"/>
              </a:ext>
            </a:extLst>
          </p:cNvPr>
          <p:cNvSpPr txBox="1"/>
          <p:nvPr/>
        </p:nvSpPr>
        <p:spPr>
          <a:xfrm>
            <a:off x="2074605" y="1838528"/>
            <a:ext cx="92767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Denominator</a:t>
            </a:r>
            <a:r>
              <a:rPr lang="en-US" sz="2000" dirty="0"/>
              <a:t>: All participants enrolled</a:t>
            </a:r>
          </a:p>
          <a:p>
            <a:pPr>
              <a:buClr>
                <a:srgbClr val="92D050"/>
              </a:buClr>
            </a:pPr>
            <a:endParaRPr lang="en-US" sz="2000" dirty="0"/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Numerator</a:t>
            </a:r>
            <a:r>
              <a:rPr lang="en-US" sz="2000" dirty="0"/>
              <a:t>: Number employed in Q2 and Q4 after Exit to Follow-Up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2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2D050"/>
                </a:solidFill>
              </a:rPr>
              <a:t>WIOA Employment Rate Q2 and Q4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590740"/>
            <a:ext cx="9724031" cy="4972721"/>
          </a:xfrm>
        </p:spPr>
        <p:txBody>
          <a:bodyPr anchor="ctr">
            <a:normAutofit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en-US" sz="2000" b="1" dirty="0"/>
              <a:t>How Q2 and Q4 quarters are calculated</a:t>
            </a:r>
          </a:p>
          <a:p>
            <a:pPr>
              <a:buClr>
                <a:srgbClr val="92D050"/>
              </a:buClr>
            </a:pPr>
            <a:r>
              <a:rPr lang="en-US" sz="2000" dirty="0"/>
              <a:t>The quarter that a participant Exits to Follow-Up is called the Quarter of Exit or QE.</a:t>
            </a:r>
          </a:p>
          <a:p>
            <a:pPr marL="0" indent="0">
              <a:buClr>
                <a:srgbClr val="92D050"/>
              </a:buClr>
              <a:buNone/>
            </a:pPr>
            <a:endParaRPr lang="en-US" sz="2000" dirty="0"/>
          </a:p>
          <a:p>
            <a:pPr>
              <a:buClr>
                <a:srgbClr val="92D050"/>
              </a:buClr>
            </a:pPr>
            <a:r>
              <a:rPr lang="en-US" sz="2000" dirty="0"/>
              <a:t>The rate is calculated when the participant is in their Q2 and Q4 after their Quarter of Exit (QE).</a:t>
            </a:r>
          </a:p>
          <a:p>
            <a:pPr>
              <a:buClr>
                <a:srgbClr val="92D050"/>
              </a:buClr>
            </a:pPr>
            <a:endParaRPr lang="en-US" sz="2000" dirty="0"/>
          </a:p>
          <a:p>
            <a:pPr>
              <a:buClr>
                <a:srgbClr val="92D050"/>
              </a:buClr>
            </a:pPr>
            <a:r>
              <a:rPr lang="en-US" sz="2000" dirty="0"/>
              <a:t>Example:</a:t>
            </a:r>
          </a:p>
          <a:p>
            <a:pPr lvl="1">
              <a:buClr>
                <a:srgbClr val="92D050"/>
              </a:buClr>
            </a:pPr>
            <a:r>
              <a:rPr lang="en-US" sz="2000" dirty="0"/>
              <a:t>Quarter of Exit (QE)= July-Sept 2023 (PY23 Q1)</a:t>
            </a:r>
          </a:p>
          <a:p>
            <a:pPr lvl="1">
              <a:buClr>
                <a:srgbClr val="92D050"/>
              </a:buClr>
            </a:pPr>
            <a:r>
              <a:rPr lang="en-US" sz="2000" dirty="0"/>
              <a:t>Q1 After QE= Oct-Dec 2023 (PY23 Q2)</a:t>
            </a:r>
          </a:p>
          <a:p>
            <a:pPr lvl="1">
              <a:buClr>
                <a:srgbClr val="92D050"/>
              </a:buClr>
            </a:pPr>
            <a:r>
              <a:rPr lang="en-US" sz="2000" dirty="0">
                <a:highlight>
                  <a:srgbClr val="00FF00"/>
                </a:highlight>
              </a:rPr>
              <a:t>Q2 After QE= Jan-March 2024 (PY23 Q3)-are they employed?</a:t>
            </a:r>
          </a:p>
          <a:p>
            <a:pPr lvl="1">
              <a:buClr>
                <a:srgbClr val="92D050"/>
              </a:buClr>
            </a:pPr>
            <a:r>
              <a:rPr lang="en-US" sz="2000" dirty="0"/>
              <a:t>Q3 After QE= April-June 2024 (PY23 Q4)</a:t>
            </a:r>
          </a:p>
          <a:p>
            <a:pPr lvl="1">
              <a:buClr>
                <a:srgbClr val="92D050"/>
              </a:buClr>
            </a:pPr>
            <a:r>
              <a:rPr lang="en-US" sz="2000" dirty="0">
                <a:highlight>
                  <a:srgbClr val="00FF00"/>
                </a:highlight>
              </a:rPr>
              <a:t>Q4 After QE= July-Sept 2024 (PY24 Q1) -are they employed?</a:t>
            </a:r>
          </a:p>
        </p:txBody>
      </p:sp>
    </p:spTree>
    <p:extLst>
      <p:ext uri="{BB962C8B-B14F-4D97-AF65-F5344CB8AC3E}">
        <p14:creationId xmlns:p14="http://schemas.microsoft.com/office/powerpoint/2010/main" val="10533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2D050"/>
                </a:solidFill>
              </a:rPr>
              <a:t>I-Trac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945" y="1622744"/>
            <a:ext cx="10729608" cy="5128251"/>
          </a:xfrm>
        </p:spPr>
        <p:txBody>
          <a:bodyPr anchor="ctr">
            <a:normAutofit/>
          </a:bodyPr>
          <a:lstStyle/>
          <a:p>
            <a:pPr>
              <a:buClr>
                <a:srgbClr val="92D050"/>
              </a:buClr>
            </a:pPr>
            <a:r>
              <a:rPr lang="en-US" sz="2400" dirty="0"/>
              <a:t>I-Trac reports for WIOA Q2 and Q4 Employment Rate have a two-quarter lag to allow for UI wage records to auto populate. So, a participant will fall into the I-Trac report denominator when they are in their Q4 and Q6 after Exit to Follow-Up.</a:t>
            </a:r>
          </a:p>
          <a:p>
            <a:pPr marL="0" indent="0">
              <a:buClr>
                <a:srgbClr val="92D050"/>
              </a:buClr>
              <a:buNone/>
            </a:pPr>
            <a:endParaRPr lang="en-US" sz="2400" dirty="0"/>
          </a:p>
          <a:p>
            <a:pPr>
              <a:buClr>
                <a:srgbClr val="92D050"/>
              </a:buClr>
            </a:pPr>
            <a:r>
              <a:rPr lang="en-US" sz="2400" u="sng" dirty="0"/>
              <a:t>Example for Q2 Employment Rate</a:t>
            </a:r>
            <a:r>
              <a:rPr lang="en-US" sz="2400" dirty="0"/>
              <a:t>:</a:t>
            </a:r>
          </a:p>
          <a:p>
            <a:pPr lvl="1">
              <a:buClr>
                <a:srgbClr val="92D050"/>
              </a:buClr>
            </a:pPr>
            <a:r>
              <a:rPr lang="en-US" dirty="0"/>
              <a:t>Quarter of Exit (QE)= July-Sept 2023 (PY23 Q1)</a:t>
            </a:r>
          </a:p>
          <a:p>
            <a:pPr lvl="1">
              <a:buClr>
                <a:srgbClr val="92D050"/>
              </a:buClr>
            </a:pPr>
            <a:r>
              <a:rPr lang="en-US" dirty="0">
                <a:highlight>
                  <a:srgbClr val="00FF00"/>
                </a:highlight>
              </a:rPr>
              <a:t>Q2 After QE= Jan-March 2024 (PY23 Q3)-are they employed</a:t>
            </a:r>
          </a:p>
          <a:p>
            <a:pPr lvl="1">
              <a:buClr>
                <a:srgbClr val="92D050"/>
              </a:buClr>
            </a:pPr>
            <a:r>
              <a:rPr lang="en-US" dirty="0">
                <a:highlight>
                  <a:srgbClr val="FFFF00"/>
                </a:highlight>
              </a:rPr>
              <a:t>Q4 After QE= July-Sept 2024 (PY24 Q1)-in I-Trac report</a:t>
            </a:r>
          </a:p>
          <a:p>
            <a:pPr marL="0" indent="0">
              <a:buClr>
                <a:srgbClr val="92D050"/>
              </a:buCl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047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I-Trac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>
              <a:buClr>
                <a:srgbClr val="92D050"/>
              </a:buClr>
            </a:pPr>
            <a:r>
              <a:rPr lang="en-US" sz="2000" u="sng"/>
              <a:t>Example for Q4 Employment Rate</a:t>
            </a:r>
            <a:r>
              <a:rPr lang="en-US" sz="2000"/>
              <a:t>:</a:t>
            </a:r>
          </a:p>
          <a:p>
            <a:pPr lvl="1">
              <a:buClr>
                <a:srgbClr val="92D050"/>
              </a:buClr>
            </a:pPr>
            <a:r>
              <a:rPr lang="en-US" sz="2000"/>
              <a:t>Quarter of Exit (QE)= July-Sept 2023 (PY23 Q1)</a:t>
            </a:r>
          </a:p>
          <a:p>
            <a:pPr lvl="1">
              <a:buClr>
                <a:srgbClr val="92D050"/>
              </a:buClr>
            </a:pPr>
            <a:r>
              <a:rPr lang="en-US" sz="2000">
                <a:highlight>
                  <a:srgbClr val="00FF00"/>
                </a:highlight>
              </a:rPr>
              <a:t>Q4 After QE= July-Sept 2024 (PY24 Q1)-are they employed?</a:t>
            </a:r>
          </a:p>
          <a:p>
            <a:pPr lvl="1">
              <a:buClr>
                <a:srgbClr val="92D050"/>
              </a:buClr>
            </a:pPr>
            <a:r>
              <a:rPr lang="en-US" sz="2000">
                <a:highlight>
                  <a:srgbClr val="FFFF00"/>
                </a:highlight>
              </a:rPr>
              <a:t>Q6 After QE= Jan-March 2025 (PY24 Q3) -in I-Trac report</a:t>
            </a:r>
          </a:p>
          <a:p>
            <a:pPr marL="457200" lvl="1" indent="0">
              <a:buClr>
                <a:srgbClr val="92D050"/>
              </a:buClr>
              <a:buNone/>
            </a:pPr>
            <a:endParaRPr lang="en-US" sz="2000">
              <a:highlight>
                <a:srgbClr val="FFFF00"/>
              </a:highlight>
            </a:endParaRPr>
          </a:p>
          <a:p>
            <a:pPr>
              <a:buClr>
                <a:srgbClr val="92D050"/>
              </a:buClr>
            </a:pPr>
            <a:r>
              <a:rPr lang="en-US" sz="2000"/>
              <a:t>If a participant has Full Program Exited Worksystems staff can delete the exit for you to enter the employment confirmation.</a:t>
            </a:r>
          </a:p>
          <a:p>
            <a:pPr marL="0" indent="0">
              <a:buClr>
                <a:srgbClr val="92D050"/>
              </a:buClr>
              <a:buNone/>
            </a:pPr>
            <a:endParaRPr lang="en-US" sz="2000"/>
          </a:p>
          <a:p>
            <a:pPr>
              <a:buClr>
                <a:srgbClr val="92D050"/>
              </a:buClr>
            </a:pPr>
            <a:r>
              <a:rPr lang="en-US" sz="2000"/>
              <a:t>Even though the participant has Exited UI wage records will still auto populate to the record after the Full Program Exit.</a:t>
            </a:r>
          </a:p>
        </p:txBody>
      </p:sp>
    </p:spTree>
    <p:extLst>
      <p:ext uri="{BB962C8B-B14F-4D97-AF65-F5344CB8AC3E}">
        <p14:creationId xmlns:p14="http://schemas.microsoft.com/office/powerpoint/2010/main" val="367674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A3405-23A4-AF56-E732-B95004F6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accent6"/>
                </a:solidFill>
              </a:rPr>
              <a:t>EOP Performance Measure Tracking Changes in PY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1738-CCFF-BE6B-0B3C-6F74123C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569" y="1860997"/>
            <a:ext cx="10146061" cy="4632927"/>
          </a:xfrm>
          <a:ln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n-US" sz="2000" strike="sngStrike" dirty="0"/>
          </a:p>
          <a:p>
            <a:pPr>
              <a:buClr>
                <a:schemeClr val="accent6"/>
              </a:buClr>
            </a:pPr>
            <a:r>
              <a:rPr lang="en-US" sz="2000" dirty="0"/>
              <a:t>Job Retention measure was replaced by WorkSource Q2 and Q4 Employment Placement Rate measure.</a:t>
            </a:r>
            <a:endParaRPr lang="en-US" sz="2000" dirty="0">
              <a:cs typeface="Calibri"/>
            </a:endParaRPr>
          </a:p>
          <a:p>
            <a:pPr>
              <a:buClr>
                <a:schemeClr val="accent6"/>
              </a:buClr>
            </a:pPr>
            <a:r>
              <a:rPr lang="en-US" sz="2000" dirty="0"/>
              <a:t>Q2 and Q4 After Exit Employment Placement rate confirmations will be entered into the participants’ WorkSource Adult/DW records.</a:t>
            </a:r>
          </a:p>
          <a:p>
            <a:pPr>
              <a:buClr>
                <a:schemeClr val="accent6"/>
              </a:buClr>
            </a:pPr>
            <a:r>
              <a:rPr lang="en-US" sz="2000" dirty="0">
                <a:cs typeface="Calibri"/>
              </a:rPr>
              <a:t>Employment information will need to be entered both into EOP and WorkSource record</a:t>
            </a:r>
          </a:p>
          <a:p>
            <a:pPr>
              <a:buClr>
                <a:schemeClr val="accent6"/>
              </a:buClr>
            </a:pPr>
            <a:r>
              <a:rPr lang="en-US" sz="2000" dirty="0"/>
              <a:t>In EOP Records you will have only 4 types of employment confirmations:</a:t>
            </a:r>
            <a:endParaRPr lang="en-US" sz="2000" dirty="0">
              <a:cs typeface="Calibri"/>
            </a:endParaRPr>
          </a:p>
          <a:p>
            <a:pPr marL="514350" lvl="1" indent="-285750"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At Exit Employment Confirmation</a:t>
            </a:r>
            <a:r>
              <a:rPr lang="en-US" sz="20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-285750"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latin typeface="Calibri"/>
                <a:ea typeface="Calibri" panose="020F0502020204030204" pitchFamily="34" charset="0"/>
                <a:cs typeface="Times New Roman"/>
              </a:rPr>
              <a:t>By the end of Q4 After Exit Employment Confirmation</a:t>
            </a:r>
          </a:p>
          <a:p>
            <a:pPr marL="514350" lvl="1" indent="-285750"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latin typeface="Calibri"/>
                <a:ea typeface="Calibri" panose="020F0502020204030204" pitchFamily="34" charset="0"/>
                <a:cs typeface="Times New Roman"/>
              </a:rPr>
              <a:t>By the end of Q4 After Exit Career Track Employment Confirmation</a:t>
            </a:r>
          </a:p>
          <a:p>
            <a:pPr marL="514350" lvl="1" indent="-285750"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latin typeface="Calibri"/>
                <a:ea typeface="Calibri" panose="020F0502020204030204" pitchFamily="34" charset="0"/>
                <a:cs typeface="Times New Roman"/>
              </a:rPr>
              <a:t>By the end of Q4 After Exit Advancement Confirmation</a:t>
            </a:r>
          </a:p>
          <a:p>
            <a:pPr>
              <a:buClr>
                <a:schemeClr val="accent6"/>
              </a:buClr>
            </a:pPr>
            <a:r>
              <a:rPr lang="en-US" sz="2000" dirty="0"/>
              <a:t>All 4 confirmations can be entered any time after you enroll the participant until the Full Program Exit.</a:t>
            </a:r>
            <a:endParaRPr lang="en-US" sz="2000" dirty="0">
              <a:cs typeface="Calibri"/>
            </a:endParaRPr>
          </a:p>
          <a:p>
            <a:pPr>
              <a:buClr>
                <a:schemeClr val="accent6"/>
              </a:buClr>
            </a:pPr>
            <a:r>
              <a:rPr lang="en-US" sz="2000" dirty="0"/>
              <a:t>Local measures report will change.</a:t>
            </a:r>
            <a:endParaRPr lang="en-US" sz="2000" dirty="0">
              <a:cs typeface="Calibri"/>
            </a:endParaRPr>
          </a:p>
          <a:p>
            <a:pPr marL="228600" lvl="1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2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2D050"/>
                </a:solidFill>
              </a:rPr>
              <a:t>During the transition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749" y="1720645"/>
            <a:ext cx="10318882" cy="4280910"/>
          </a:xfrm>
        </p:spPr>
        <p:txBody>
          <a:bodyPr anchor="ctr">
            <a:normAutofit/>
          </a:bodyPr>
          <a:lstStyle/>
          <a:p>
            <a:pPr>
              <a:buClr>
                <a:srgbClr val="92D050"/>
              </a:buClr>
            </a:pPr>
            <a:r>
              <a:rPr lang="en-US" sz="2400" dirty="0"/>
              <a:t>Use the WIOA Performance Report for the Q2 and Q4 After Exit Employment </a:t>
            </a:r>
            <a:r>
              <a:rPr lang="en-US" sz="2400"/>
              <a:t>Placement </a:t>
            </a:r>
            <a:r>
              <a:rPr lang="en-US" sz="2400" dirty="0"/>
              <a:t>rate. Use Total YTD to pull the participant list. Make sure to enter confirmations into the WorkSource Adult/DW records, not EOP.</a:t>
            </a:r>
          </a:p>
          <a:p>
            <a:pPr>
              <a:buClr>
                <a:srgbClr val="92D050"/>
              </a:buClr>
            </a:pPr>
            <a:r>
              <a:rPr lang="en-US" sz="2400" dirty="0"/>
              <a:t>Tracking of the Employment Advancement Measure is unchanged in EOP records.</a:t>
            </a:r>
          </a:p>
          <a:p>
            <a:pPr>
              <a:buClr>
                <a:srgbClr val="92D050"/>
              </a:buClr>
            </a:pPr>
            <a:r>
              <a:rPr lang="en-US" sz="2400" dirty="0"/>
              <a:t>Continue entering “At Exit Employment Confirmation” when exiting participants into follow-up.</a:t>
            </a:r>
          </a:p>
        </p:txBody>
      </p:sp>
    </p:spTree>
    <p:extLst>
      <p:ext uri="{BB962C8B-B14F-4D97-AF65-F5344CB8AC3E}">
        <p14:creationId xmlns:p14="http://schemas.microsoft.com/office/powerpoint/2010/main" val="164087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3A658DE551C4593E6AB2005353C50" ma:contentTypeVersion="20" ma:contentTypeDescription="Create a new document." ma:contentTypeScope="" ma:versionID="9e3218524315887f5ade4a525ed48e02">
  <xsd:schema xmlns:xsd="http://www.w3.org/2001/XMLSchema" xmlns:xs="http://www.w3.org/2001/XMLSchema" xmlns:p="http://schemas.microsoft.com/office/2006/metadata/properties" xmlns:ns1="http://schemas.microsoft.com/sharepoint/v3" xmlns:ns2="b12de975-4ea0-4aa7-b67f-3d399c8e5c89" xmlns:ns3="113a2355-9638-40ec-a215-7bd60c806f69" targetNamespace="http://schemas.microsoft.com/office/2006/metadata/properties" ma:root="true" ma:fieldsID="a497fa0c75afc212dc9fdd82a2189141" ns1:_="" ns2:_="" ns3:_="">
    <xsd:import namespace="http://schemas.microsoft.com/sharepoint/v3"/>
    <xsd:import namespace="b12de975-4ea0-4aa7-b67f-3d399c8e5c89"/>
    <xsd:import namespace="113a2355-9638-40ec-a215-7bd60c806f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date_x002f_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de975-4ea0-4aa7-b67f-3d399c8e5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_x002f_time" ma:index="22" nillable="true" ma:displayName="date/time" ma:format="DateOnly" ma:internalName="date_x002f_time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c3ab4ed-b5a1-4a8d-bd9c-360e37747d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a2355-9638-40ec-a215-7bd60c806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fd29ff1-8f0a-4362-ad85-58ed8b9acd08}" ma:internalName="TaxCatchAll" ma:showField="CatchAllData" ma:web="113a2355-9638-40ec-a215-7bd60c806f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113a2355-9638-40ec-a215-7bd60c806f69" xsi:nil="true"/>
    <lcf76f155ced4ddcb4097134ff3c332f xmlns="b12de975-4ea0-4aa7-b67f-3d399c8e5c89">
      <Terms xmlns="http://schemas.microsoft.com/office/infopath/2007/PartnerControls"/>
    </lcf76f155ced4ddcb4097134ff3c332f>
    <date_x002f_time xmlns="b12de975-4ea0-4aa7-b67f-3d399c8e5c89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1208359-4977-4E56-9F35-A2476A701F33}">
  <ds:schemaRefs>
    <ds:schemaRef ds:uri="113a2355-9638-40ec-a215-7bd60c806f69"/>
    <ds:schemaRef ds:uri="b12de975-4ea0-4aa7-b67f-3d399c8e5c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5DA132C-7E52-486E-B35B-1AE53275AB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641AC9-25B9-4E6D-BC5B-9F2CFECCBAFA}">
  <ds:schemaRefs>
    <ds:schemaRef ds:uri="113a2355-9638-40ec-a215-7bd60c806f69"/>
    <ds:schemaRef ds:uri="b12de975-4ea0-4aa7-b67f-3d399c8e5c89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604</Words>
  <Application>Microsoft Office PowerPoint</Application>
  <PresentationFormat>Widescreen</PresentationFormat>
  <Paragraphs>65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Economic Opportunity Program  </vt:lpstr>
      <vt:lpstr>WIOA Employment Rate Q2 and Q4 </vt:lpstr>
      <vt:lpstr>WIOA Employment Rate Q2 and Q4</vt:lpstr>
      <vt:lpstr>I-Trac Reports</vt:lpstr>
      <vt:lpstr>I-Trac Reports</vt:lpstr>
      <vt:lpstr>EOP Performance Measure Tracking Changes in PY 23</vt:lpstr>
      <vt:lpstr>During the transition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 Brenk</dc:creator>
  <cp:lastModifiedBy>Ernesta Ingeleviciute</cp:lastModifiedBy>
  <cp:revision>7</cp:revision>
  <dcterms:created xsi:type="dcterms:W3CDTF">2023-09-12T23:48:40Z</dcterms:created>
  <dcterms:modified xsi:type="dcterms:W3CDTF">2023-09-20T16:57:48Z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0x0101007583A658DE551C4593E6AB2005353C50</vt:lpwstr>
  </property>
  <property fmtid="{D5CDD505-2E9C-101B-9397-08002B2CF9AE}" pid="3" name="MediaServiceImageTags">
    <vt:lpwstr/>
  </property>
</Properties>
</file>