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72"/>
  </p:notesMasterIdLst>
  <p:sldIdLst>
    <p:sldId id="258" r:id="rId5"/>
    <p:sldId id="263" r:id="rId6"/>
    <p:sldId id="306" r:id="rId7"/>
    <p:sldId id="259" r:id="rId8"/>
    <p:sldId id="265" r:id="rId9"/>
    <p:sldId id="349" r:id="rId10"/>
    <p:sldId id="354" r:id="rId11"/>
    <p:sldId id="350" r:id="rId12"/>
    <p:sldId id="314" r:id="rId13"/>
    <p:sldId id="267" r:id="rId14"/>
    <p:sldId id="268" r:id="rId15"/>
    <p:sldId id="266" r:id="rId16"/>
    <p:sldId id="338" r:id="rId17"/>
    <p:sldId id="343" r:id="rId18"/>
    <p:sldId id="271" r:id="rId19"/>
    <p:sldId id="272" r:id="rId20"/>
    <p:sldId id="273" r:id="rId21"/>
    <p:sldId id="274" r:id="rId22"/>
    <p:sldId id="275" r:id="rId23"/>
    <p:sldId id="332" r:id="rId24"/>
    <p:sldId id="313" r:id="rId25"/>
    <p:sldId id="281" r:id="rId26"/>
    <p:sldId id="261" r:id="rId27"/>
    <p:sldId id="324" r:id="rId28"/>
    <p:sldId id="288" r:id="rId29"/>
    <p:sldId id="269" r:id="rId30"/>
    <p:sldId id="289" r:id="rId31"/>
    <p:sldId id="277" r:id="rId32"/>
    <p:sldId id="359" r:id="rId33"/>
    <p:sldId id="287" r:id="rId34"/>
    <p:sldId id="355" r:id="rId35"/>
    <p:sldId id="337" r:id="rId36"/>
    <p:sldId id="311" r:id="rId37"/>
    <p:sldId id="335" r:id="rId38"/>
    <p:sldId id="285" r:id="rId39"/>
    <p:sldId id="310" r:id="rId40"/>
    <p:sldId id="339" r:id="rId41"/>
    <p:sldId id="356" r:id="rId42"/>
    <p:sldId id="293" r:id="rId43"/>
    <p:sldId id="298" r:id="rId44"/>
    <p:sldId id="294" r:id="rId45"/>
    <p:sldId id="295" r:id="rId46"/>
    <p:sldId id="296" r:id="rId47"/>
    <p:sldId id="345" r:id="rId48"/>
    <p:sldId id="300" r:id="rId49"/>
    <p:sldId id="357" r:id="rId50"/>
    <p:sldId id="358" r:id="rId51"/>
    <p:sldId id="309" r:id="rId52"/>
    <p:sldId id="264" r:id="rId53"/>
    <p:sldId id="301" r:id="rId54"/>
    <p:sldId id="302" r:id="rId55"/>
    <p:sldId id="303" r:id="rId56"/>
    <p:sldId id="304" r:id="rId57"/>
    <p:sldId id="352" r:id="rId58"/>
    <p:sldId id="353" r:id="rId59"/>
    <p:sldId id="315" r:id="rId60"/>
    <p:sldId id="316" r:id="rId61"/>
    <p:sldId id="342" r:id="rId62"/>
    <p:sldId id="326" r:id="rId63"/>
    <p:sldId id="290" r:id="rId64"/>
    <p:sldId id="328" r:id="rId65"/>
    <p:sldId id="331" r:id="rId66"/>
    <p:sldId id="347" r:id="rId67"/>
    <p:sldId id="340" r:id="rId68"/>
    <p:sldId id="341" r:id="rId69"/>
    <p:sldId id="360" r:id="rId70"/>
    <p:sldId id="262"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13E0-906C-8EEA-4144-E0895AA32539}" name="Tim Finnegan" initials="TF" userId="S::tfinnegan@worksystems.org::5d82507f-1669-467c-8a53-0ae511680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FF"/>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37D32-0182-42FF-B7C2-3C35D6BAAD45}" v="3" dt="2023-11-29T16:47:40.313"/>
    <p1510:client id="{ED48DA71-B6AC-47B2-ABBD-713F1850C659}" v="1" dt="2023-11-30T00:17:35.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22" autoAdjust="0"/>
  </p:normalViewPr>
  <p:slideViewPr>
    <p:cSldViewPr snapToGrid="0">
      <p:cViewPr varScale="1">
        <p:scale>
          <a:sx n="78" d="100"/>
          <a:sy n="78" d="100"/>
        </p:scale>
        <p:origin x="152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Brenk" userId="cf5419bd-ea37-45fc-ac80-eaa70a2cbea2" providerId="ADAL" clId="{ED48DA71-B6AC-47B2-ABBD-713F1850C659}"/>
    <pc:docChg chg="addSld modSld">
      <pc:chgData name="Kari Brenk" userId="cf5419bd-ea37-45fc-ac80-eaa70a2cbea2" providerId="ADAL" clId="{ED48DA71-B6AC-47B2-ABBD-713F1850C659}" dt="2023-11-30T00:17:35.782" v="0"/>
      <pc:docMkLst>
        <pc:docMk/>
      </pc:docMkLst>
      <pc:sldChg chg="add">
        <pc:chgData name="Kari Brenk" userId="cf5419bd-ea37-45fc-ac80-eaa70a2cbea2" providerId="ADAL" clId="{ED48DA71-B6AC-47B2-ABBD-713F1850C659}" dt="2023-11-30T00:17:35.782" v="0"/>
        <pc:sldMkLst>
          <pc:docMk/>
          <pc:sldMk cId="3888194008"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E91F1-43CB-487E-B0E9-212144A21D48}" type="datetimeFigureOut">
              <a:rPr lang="en-US" smtClean="0"/>
              <a:t>11/29/2023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5593-67AD-422B-B184-31ADDD0F1BEE}" type="slidenum">
              <a:rPr lang="en-US" smtClean="0"/>
              <a:t>‹#›</a:t>
            </a:fld>
            <a:endParaRPr lang="en-US"/>
          </a:p>
        </p:txBody>
      </p:sp>
    </p:spTree>
    <p:extLst>
      <p:ext uri="{BB962C8B-B14F-4D97-AF65-F5344CB8AC3E}">
        <p14:creationId xmlns:p14="http://schemas.microsoft.com/office/powerpoint/2010/main" val="288556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5</a:t>
            </a:fld>
            <a:endParaRPr lang="en-US"/>
          </a:p>
        </p:txBody>
      </p:sp>
    </p:spTree>
    <p:extLst>
      <p:ext uri="{BB962C8B-B14F-4D97-AF65-F5344CB8AC3E}">
        <p14:creationId xmlns:p14="http://schemas.microsoft.com/office/powerpoint/2010/main" val="303940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10</a:t>
            </a:fld>
            <a:endParaRPr lang="en-US"/>
          </a:p>
        </p:txBody>
      </p:sp>
    </p:spTree>
    <p:extLst>
      <p:ext uri="{BB962C8B-B14F-4D97-AF65-F5344CB8AC3E}">
        <p14:creationId xmlns:p14="http://schemas.microsoft.com/office/powerpoint/2010/main" val="376479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11</a:t>
            </a:fld>
            <a:endParaRPr lang="en-US"/>
          </a:p>
        </p:txBody>
      </p:sp>
    </p:spTree>
    <p:extLst>
      <p:ext uri="{BB962C8B-B14F-4D97-AF65-F5344CB8AC3E}">
        <p14:creationId xmlns:p14="http://schemas.microsoft.com/office/powerpoint/2010/main" val="376615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23</a:t>
            </a:fld>
            <a:endParaRPr lang="en-US"/>
          </a:p>
        </p:txBody>
      </p:sp>
    </p:spTree>
    <p:extLst>
      <p:ext uri="{BB962C8B-B14F-4D97-AF65-F5344CB8AC3E}">
        <p14:creationId xmlns:p14="http://schemas.microsoft.com/office/powerpoint/2010/main" val="17663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57</a:t>
            </a:fld>
            <a:endParaRPr lang="en-US"/>
          </a:p>
        </p:txBody>
      </p:sp>
    </p:spTree>
    <p:extLst>
      <p:ext uri="{BB962C8B-B14F-4D97-AF65-F5344CB8AC3E}">
        <p14:creationId xmlns:p14="http://schemas.microsoft.com/office/powerpoint/2010/main" val="356576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5593-67AD-422B-B184-31ADDD0F1BEE}" type="slidenum">
              <a:rPr lang="en-US" smtClean="0"/>
              <a:t>58</a:t>
            </a:fld>
            <a:endParaRPr lang="en-US"/>
          </a:p>
        </p:txBody>
      </p:sp>
    </p:spTree>
    <p:extLst>
      <p:ext uri="{BB962C8B-B14F-4D97-AF65-F5344CB8AC3E}">
        <p14:creationId xmlns:p14="http://schemas.microsoft.com/office/powerpoint/2010/main" val="34238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51463CA-94A6-654E-B59D-742B34507ED1}"/>
              </a:ext>
            </a:extLst>
          </p:cNvPr>
          <p:cNvSpPr>
            <a:spLocks noGrp="1"/>
          </p:cNvSpPr>
          <p:nvPr>
            <p:ph type="title"/>
          </p:nvPr>
        </p:nvSpPr>
        <p:spPr>
          <a:xfrm>
            <a:off x="457200" y="358379"/>
            <a:ext cx="8229600" cy="689371"/>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2">
            <a:extLst>
              <a:ext uri="{FF2B5EF4-FFF2-40B4-BE49-F238E27FC236}">
                <a16:creationId xmlns:a16="http://schemas.microsoft.com/office/drawing/2014/main" id="{14CD6CD3-ED4D-2A4D-B1E2-E3EF6537E3E6}"/>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9D2D07E1-924F-4140-85B1-0BC9C7E7BB1B}"/>
              </a:ext>
            </a:extLst>
          </p:cNvPr>
          <p:cNvSpPr>
            <a:spLocks noGrp="1"/>
          </p:cNvSpPr>
          <p:nvPr>
            <p:ph type="ftr" sz="quarter" idx="3"/>
          </p:nvPr>
        </p:nvSpPr>
        <p:spPr>
          <a:xfrm>
            <a:off x="3563303" y="4749875"/>
            <a:ext cx="2895600" cy="273844"/>
          </a:xfrm>
          <a:prstGeom prst="rect">
            <a:avLst/>
          </a:prstGeom>
        </p:spPr>
        <p:txBody>
          <a:bodyPr vert="horz" lIns="91440" tIns="45720" rIns="91440" bIns="45720" rtlCol="0" anchor="ctr"/>
          <a:lstStyle>
            <a:lvl1pPr algn="ctr">
              <a:defRPr sz="700" b="0">
                <a:solidFill>
                  <a:srgbClr val="006699"/>
                </a:solidFill>
                <a:latin typeface="Arial" panose="020B0604020202020204" pitchFamily="34" charset="0"/>
                <a:cs typeface="Arial" panose="020B0604020202020204" pitchFamily="34" charset="0"/>
              </a:defRPr>
            </a:lvl1pPr>
          </a:lstStyle>
          <a:p>
            <a:r>
              <a:rPr lang="en-US" i="1"/>
              <a:t>A proud partner of the American Job Center network</a:t>
            </a:r>
          </a:p>
        </p:txBody>
      </p:sp>
      <p:sp>
        <p:nvSpPr>
          <p:cNvPr id="15" name="Slide Number Placeholder 5">
            <a:extLst>
              <a:ext uri="{FF2B5EF4-FFF2-40B4-BE49-F238E27FC236}">
                <a16:creationId xmlns:a16="http://schemas.microsoft.com/office/drawing/2014/main" id="{8ED0F57A-9D7C-A840-8501-3EDA4478B35F}"/>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b="0">
                <a:solidFill>
                  <a:srgbClr val="003366"/>
                </a:solidFill>
                <a:latin typeface="Arial" panose="020B0604020202020204" pitchFamily="34" charset="0"/>
                <a:cs typeface="Arial" panose="020B0604020202020204" pitchFamily="34" charset="0"/>
              </a:defRPr>
            </a:lvl1pPr>
          </a:lstStyle>
          <a:p>
            <a:fld id="{889E81EB-EFEC-46E8-BB24-923B7C6852FD}" type="slidenum">
              <a:rPr lang="en-US" smtClean="0"/>
              <a:pPr/>
              <a:t>‹#›</a:t>
            </a:fld>
            <a:endParaRPr lang="en-US" b="0"/>
          </a:p>
        </p:txBody>
      </p:sp>
      <p:grpSp>
        <p:nvGrpSpPr>
          <p:cNvPr id="23" name="Group 22">
            <a:extLst>
              <a:ext uri="{FF2B5EF4-FFF2-40B4-BE49-F238E27FC236}">
                <a16:creationId xmlns:a16="http://schemas.microsoft.com/office/drawing/2014/main" id="{8A7AA570-A3D5-9943-85CD-088947397525}"/>
              </a:ext>
            </a:extLst>
          </p:cNvPr>
          <p:cNvGrpSpPr/>
          <p:nvPr userDrawn="1"/>
        </p:nvGrpSpPr>
        <p:grpSpPr>
          <a:xfrm>
            <a:off x="0" y="0"/>
            <a:ext cx="9144000" cy="205981"/>
            <a:chOff x="0" y="0"/>
            <a:chExt cx="9353550" cy="205981"/>
          </a:xfrm>
        </p:grpSpPr>
        <p:sp>
          <p:nvSpPr>
            <p:cNvPr id="20" name="Rectangle 19">
              <a:extLst>
                <a:ext uri="{FF2B5EF4-FFF2-40B4-BE49-F238E27FC236}">
                  <a16:creationId xmlns:a16="http://schemas.microsoft.com/office/drawing/2014/main" id="{7286045C-E7C4-CC4D-A564-FCC1D0559934}"/>
                </a:ext>
              </a:extLst>
            </p:cNvPr>
            <p:cNvSpPr/>
            <p:nvPr userDrawn="1"/>
          </p:nvSpPr>
          <p:spPr>
            <a:xfrm>
              <a:off x="0" y="0"/>
              <a:ext cx="3124200" cy="20598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E0845E-732F-8E41-8CE1-5DBA859A616F}"/>
                </a:ext>
              </a:extLst>
            </p:cNvPr>
            <p:cNvSpPr/>
            <p:nvPr userDrawn="1"/>
          </p:nvSpPr>
          <p:spPr>
            <a:xfrm>
              <a:off x="3108960" y="0"/>
              <a:ext cx="3124200" cy="205981"/>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1437A39-763E-EC47-9103-D67B29439E08}"/>
                </a:ext>
              </a:extLst>
            </p:cNvPr>
            <p:cNvSpPr/>
            <p:nvPr userDrawn="1"/>
          </p:nvSpPr>
          <p:spPr>
            <a:xfrm>
              <a:off x="6229350" y="0"/>
              <a:ext cx="3124200" cy="2059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542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666750"/>
          </a:xfrm>
          <a:prstGeom prst="rect">
            <a:avLst/>
          </a:prstGeo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200150"/>
            <a:ext cx="8229600" cy="3318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60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78794"/>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653653"/>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015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1"/>
            <a:ext cx="8229600" cy="68937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14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83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82F08-B712-4A47-8674-BD3BB9C690C3}"/>
              </a:ext>
            </a:extLst>
          </p:cNvPr>
          <p:cNvSpPr/>
          <p:nvPr userDrawn="1"/>
        </p:nvSpPr>
        <p:spPr>
          <a:xfrm>
            <a:off x="304800" y="4629150"/>
            <a:ext cx="3352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8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33480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900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8379"/>
            <a:ext cx="8229600" cy="6893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563303" y="4749875"/>
            <a:ext cx="2895600" cy="273844"/>
          </a:xfrm>
          <a:prstGeom prst="rect">
            <a:avLst/>
          </a:prstGeom>
        </p:spPr>
        <p:txBody>
          <a:bodyPr vert="horz" lIns="91440" tIns="45720" rIns="91440" bIns="45720" rtlCol="0" anchor="ctr"/>
          <a:lstStyle>
            <a:lvl1pPr algn="ctr">
              <a:defRPr sz="700" b="0" i="0">
                <a:solidFill>
                  <a:srgbClr val="006699"/>
                </a:solidFill>
                <a:latin typeface="Arial" panose="020B0604020202020204" pitchFamily="34" charset="0"/>
                <a:cs typeface="Arial" panose="020B0604020202020204" pitchFamily="34" charset="0"/>
              </a:defRPr>
            </a:lvl1pPr>
          </a:lstStyle>
          <a:p>
            <a:r>
              <a:rPr lang="en-US"/>
              <a:t>A proud partner of the American Job Center network</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b="0">
                <a:solidFill>
                  <a:srgbClr val="003366"/>
                </a:solidFill>
                <a:latin typeface="Arial" panose="020B0604020202020204" pitchFamily="34" charset="0"/>
                <a:cs typeface="Arial" panose="020B0604020202020204" pitchFamily="34" charset="0"/>
              </a:defRPr>
            </a:lvl1pPr>
          </a:lstStyle>
          <a:p>
            <a:fld id="{889E81EB-EFEC-46E8-BB24-923B7C6852FD}" type="slidenum">
              <a:rPr lang="en-US" smtClean="0"/>
              <a:pPr/>
              <a:t>‹#›</a:t>
            </a:fld>
            <a:endParaRPr lang="en-US" b="0"/>
          </a:p>
        </p:txBody>
      </p:sp>
      <p:pic>
        <p:nvPicPr>
          <p:cNvPr id="9" name="Picture 8">
            <a:extLst>
              <a:ext uri="{FF2B5EF4-FFF2-40B4-BE49-F238E27FC236}">
                <a16:creationId xmlns:a16="http://schemas.microsoft.com/office/drawing/2014/main" id="{AA25AF49-B3A0-5747-B632-BB2B87F73495}"/>
              </a:ext>
            </a:extLst>
          </p:cNvPr>
          <p:cNvPicPr/>
          <p:nvPr userDrawn="1"/>
        </p:nvPicPr>
        <p:blipFill>
          <a:blip r:embed="rId10"/>
          <a:stretch>
            <a:fillRect/>
          </a:stretch>
        </p:blipFill>
        <p:spPr>
          <a:xfrm>
            <a:off x="457200" y="4785121"/>
            <a:ext cx="2648331" cy="204362"/>
          </a:xfrm>
          <a:prstGeom prst="rect">
            <a:avLst/>
          </a:prstGeom>
        </p:spPr>
      </p:pic>
    </p:spTree>
    <p:extLst>
      <p:ext uri="{BB962C8B-B14F-4D97-AF65-F5344CB8AC3E}">
        <p14:creationId xmlns:p14="http://schemas.microsoft.com/office/powerpoint/2010/main" val="233652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xStyles>
    <p:titleStyle>
      <a:lvl1pPr algn="ctr" defTabSz="914377" rtl="0" eaLnBrk="1" latinLnBrk="0" hangingPunct="1">
        <a:spcBef>
          <a:spcPct val="0"/>
        </a:spcBef>
        <a:buNone/>
        <a:defRPr sz="3200" b="1" kern="1200">
          <a:solidFill>
            <a:srgbClr val="003366"/>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2400" b="1" kern="1200">
          <a:solidFill>
            <a:srgbClr val="006699"/>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000" b="1"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1800" b="1"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cid:image010.png@01DA2119.FBF9C4C0"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oregon.gov/odhs/idd/Pages/cddp.aspx" TargetMode="External"/><Relationship Id="rId2" Type="http://schemas.openxmlformats.org/officeDocument/2006/relationships/hyperlink" Target="https://www.oregon.gov/oha/HSD/AMH/Pages/CMH-Programs.aspx?wp6627=l:100" TargetMode="External"/><Relationship Id="rId1" Type="http://schemas.openxmlformats.org/officeDocument/2006/relationships/slideLayout" Target="../slideLayouts/slideLayout6.xml"/><Relationship Id="rId4" Type="http://schemas.openxmlformats.org/officeDocument/2006/relationships/hyperlink" Target="https://www.oregon.gov/odhs/Pages/default.asp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C844C-C3A3-DA4D-B84C-7AFCBF5560BD}"/>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922D04A-C760-EF41-A201-E62F05A6A9E2}"/>
              </a:ext>
            </a:extLst>
          </p:cNvPr>
          <p:cNvSpPr/>
          <p:nvPr/>
        </p:nvSpPr>
        <p:spPr>
          <a:xfrm>
            <a:off x="3733800" y="0"/>
            <a:ext cx="5410200" cy="51435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F956F4-0E90-774C-96C3-6A2A7C4AB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71750"/>
            <a:ext cx="2889250" cy="223178"/>
          </a:xfrm>
          <a:prstGeom prst="rect">
            <a:avLst/>
          </a:prstGeom>
        </p:spPr>
      </p:pic>
      <p:grpSp>
        <p:nvGrpSpPr>
          <p:cNvPr id="3" name="Group 2">
            <a:extLst>
              <a:ext uri="{FF2B5EF4-FFF2-40B4-BE49-F238E27FC236}">
                <a16:creationId xmlns:a16="http://schemas.microsoft.com/office/drawing/2014/main" id="{3992C8EC-161A-284C-A866-25234250811F}"/>
              </a:ext>
            </a:extLst>
          </p:cNvPr>
          <p:cNvGrpSpPr/>
          <p:nvPr/>
        </p:nvGrpSpPr>
        <p:grpSpPr>
          <a:xfrm>
            <a:off x="4114800" y="2079307"/>
            <a:ext cx="4419600" cy="984885"/>
            <a:chOff x="4114800" y="1733550"/>
            <a:chExt cx="4419600" cy="984885"/>
          </a:xfrm>
        </p:grpSpPr>
        <p:sp>
          <p:nvSpPr>
            <p:cNvPr id="5" name="TextBox 4">
              <a:extLst>
                <a:ext uri="{FF2B5EF4-FFF2-40B4-BE49-F238E27FC236}">
                  <a16:creationId xmlns:a16="http://schemas.microsoft.com/office/drawing/2014/main" id="{76EB03BA-4AFB-654D-8469-5948C0D792F0}"/>
                </a:ext>
              </a:extLst>
            </p:cNvPr>
            <p:cNvSpPr txBox="1"/>
            <p:nvPr/>
          </p:nvSpPr>
          <p:spPr>
            <a:xfrm>
              <a:off x="4114800" y="1733550"/>
              <a:ext cx="4267200" cy="461665"/>
            </a:xfrm>
            <a:prstGeom prst="rect">
              <a:avLst/>
            </a:prstGeom>
            <a:noFill/>
          </p:spPr>
          <p:txBody>
            <a:bodyPr wrap="square" rtlCol="0">
              <a:spAutoFit/>
            </a:bodyPr>
            <a:lstStyle/>
            <a:p>
              <a:r>
                <a:rPr lang="en-US" sz="2400" b="1" dirty="0">
                  <a:solidFill>
                    <a:schemeClr val="bg1"/>
                  </a:solidFill>
                  <a:latin typeface="Arial Black" panose="020B0604020202020204" pitchFamily="34" charset="0"/>
                  <a:cs typeface="Arial Black" panose="020B0604020202020204" pitchFamily="34" charset="0"/>
                </a:rPr>
                <a:t>WIOA Title I Adult/DW </a:t>
              </a:r>
            </a:p>
          </p:txBody>
        </p:sp>
        <p:sp>
          <p:nvSpPr>
            <p:cNvPr id="6" name="TextBox 5">
              <a:extLst>
                <a:ext uri="{FF2B5EF4-FFF2-40B4-BE49-F238E27FC236}">
                  <a16:creationId xmlns:a16="http://schemas.microsoft.com/office/drawing/2014/main" id="{A0171795-F59E-3844-B184-6D3EF8DFCE4F}"/>
                </a:ext>
              </a:extLst>
            </p:cNvPr>
            <p:cNvSpPr txBox="1"/>
            <p:nvPr/>
          </p:nvSpPr>
          <p:spPr>
            <a:xfrm>
              <a:off x="4114800" y="2379881"/>
              <a:ext cx="44196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PY23 Updates</a:t>
              </a:r>
            </a:p>
          </p:txBody>
        </p:sp>
      </p:grpSp>
    </p:spTree>
    <p:extLst>
      <p:ext uri="{BB962C8B-B14F-4D97-AF65-F5344CB8AC3E}">
        <p14:creationId xmlns:p14="http://schemas.microsoft.com/office/powerpoint/2010/main" val="278896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160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9" y="1212696"/>
            <a:ext cx="3048000" cy="523220"/>
          </a:xfrm>
          <a:prstGeom prst="rect">
            <a:avLst/>
          </a:prstGeom>
          <a:noFill/>
        </p:spPr>
        <p:txBody>
          <a:bodyPr wrap="square" rtlCol="0">
            <a:spAutoFit/>
          </a:bodyPr>
          <a:lstStyle/>
          <a:p>
            <a:r>
              <a:rPr lang="en-US" sz="2800" dirty="0">
                <a:solidFill>
                  <a:srgbClr val="009999"/>
                </a:solidFill>
                <a:latin typeface="Arial Black" panose="020B0A04020102020204" pitchFamily="34" charset="0"/>
                <a:ea typeface="Calibri" panose="020F0502020204030204" pitchFamily="34" charset="0"/>
                <a:cs typeface="Calibri" panose="020F0502020204030204" pitchFamily="34" charset="0"/>
              </a:rPr>
              <a:t>Adult</a:t>
            </a:r>
          </a:p>
        </p:txBody>
      </p:sp>
      <p:sp>
        <p:nvSpPr>
          <p:cNvPr id="14" name="TextBox 13">
            <a:extLst>
              <a:ext uri="{FF2B5EF4-FFF2-40B4-BE49-F238E27FC236}">
                <a16:creationId xmlns:a16="http://schemas.microsoft.com/office/drawing/2014/main" id="{4F80022F-7ED9-B34A-8594-ABEC1279FF60}"/>
              </a:ext>
            </a:extLst>
          </p:cNvPr>
          <p:cNvSpPr txBox="1"/>
          <p:nvPr/>
        </p:nvSpPr>
        <p:spPr>
          <a:xfrm>
            <a:off x="914398" y="1324719"/>
            <a:ext cx="7505703" cy="1723549"/>
          </a:xfrm>
          <a:prstGeom prst="rect">
            <a:avLst/>
          </a:prstGeom>
          <a:noFill/>
        </p:spPr>
        <p:txBody>
          <a:bodyPr wrap="square" numCol="1" rtlCol="0">
            <a:spAutoFit/>
          </a:bodyPr>
          <a:lstStyle/>
          <a:p>
            <a:pPr marL="2114550" lvl="4" indent="-285750">
              <a:buFont typeface="Wingdings" panose="05000000000000000000" pitchFamily="2" charset="2"/>
              <a:buChar char="ü"/>
            </a:pPr>
            <a:r>
              <a:rPr lang="en-US" dirty="0">
                <a:solidFill>
                  <a:srgbClr val="003366"/>
                </a:solidFill>
                <a:cs typeface="Arial" panose="020B0604020202020204" pitchFamily="34" charset="0"/>
              </a:rPr>
              <a:t>Age 18+</a:t>
            </a:r>
          </a:p>
          <a:p>
            <a:pPr marL="2114550" lvl="4" indent="-285750">
              <a:buFont typeface="Wingdings" panose="05000000000000000000" pitchFamily="2" charset="2"/>
              <a:buChar char="ü"/>
            </a:pPr>
            <a:r>
              <a:rPr lang="en-US" dirty="0">
                <a:solidFill>
                  <a:srgbClr val="003366"/>
                </a:solidFill>
                <a:cs typeface="Arial" panose="020B0604020202020204" pitchFamily="34" charset="0"/>
              </a:rPr>
              <a:t>In compliance with Selective Service</a:t>
            </a:r>
          </a:p>
          <a:p>
            <a:pPr lvl="4"/>
            <a:endParaRPr lang="en-US" dirty="0">
              <a:solidFill>
                <a:srgbClr val="003366"/>
              </a:solidFill>
              <a:cs typeface="Arial" panose="020B0604020202020204" pitchFamily="34" charset="0"/>
            </a:endParaRPr>
          </a:p>
          <a:p>
            <a:pPr marL="55563" lvl="4"/>
            <a:r>
              <a:rPr lang="en-US" dirty="0">
                <a:solidFill>
                  <a:srgbClr val="003366"/>
                </a:solidFill>
                <a:cs typeface="Arial" panose="020B0604020202020204" pitchFamily="34" charset="0"/>
              </a:rPr>
              <a:t>Economic Opportunity Program providers only have WIOA Adult funds in their contract therefore they are only allowed to enroll customers in WIOA Adult.</a:t>
            </a:r>
          </a:p>
          <a:p>
            <a:endParaRPr lang="en-US" sz="1600" dirty="0">
              <a:solidFill>
                <a:srgbClr val="003366"/>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505701"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52500" y="3082532"/>
            <a:ext cx="7467601"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10</a:t>
            </a:fld>
            <a:endParaRPr lang="en-US">
              <a:solidFill>
                <a:schemeClr val="bg1"/>
              </a:solidFill>
            </a:endParaRPr>
          </a:p>
        </p:txBody>
      </p:sp>
      <p:sp>
        <p:nvSpPr>
          <p:cNvPr id="4" name="TextBox 3">
            <a:extLst>
              <a:ext uri="{FF2B5EF4-FFF2-40B4-BE49-F238E27FC236}">
                <a16:creationId xmlns:a16="http://schemas.microsoft.com/office/drawing/2014/main" id="{4B9576E3-1767-4B94-8659-40268D8F5CBC}"/>
              </a:ext>
            </a:extLst>
          </p:cNvPr>
          <p:cNvSpPr txBox="1"/>
          <p:nvPr/>
        </p:nvSpPr>
        <p:spPr>
          <a:xfrm>
            <a:off x="914398" y="426437"/>
            <a:ext cx="4724401" cy="523220"/>
          </a:xfrm>
          <a:prstGeom prst="rect">
            <a:avLst/>
          </a:prstGeom>
          <a:noFill/>
        </p:spPr>
        <p:txBody>
          <a:bodyPr wrap="square" rtlCol="0">
            <a:spAutoFit/>
          </a:bodyPr>
          <a:lstStyle/>
          <a:p>
            <a:r>
              <a:rPr lang="en-US" sz="2800" dirty="0">
                <a:solidFill>
                  <a:srgbClr val="003366"/>
                </a:solidFill>
                <a:latin typeface="Arial Black" panose="020B0604020202020204" pitchFamily="34" charset="0"/>
                <a:cs typeface="Arial Black" panose="020B0604020202020204" pitchFamily="34" charset="0"/>
              </a:rPr>
              <a:t>WIOA Title I Eligibility</a:t>
            </a:r>
          </a:p>
        </p:txBody>
      </p:sp>
      <p:sp>
        <p:nvSpPr>
          <p:cNvPr id="6" name="TextBox 5">
            <a:extLst>
              <a:ext uri="{FF2B5EF4-FFF2-40B4-BE49-F238E27FC236}">
                <a16:creationId xmlns:a16="http://schemas.microsoft.com/office/drawing/2014/main" id="{7A9934C4-3ADB-6DF1-F081-2D18DDBE8EBD}"/>
              </a:ext>
            </a:extLst>
          </p:cNvPr>
          <p:cNvSpPr txBox="1"/>
          <p:nvPr/>
        </p:nvSpPr>
        <p:spPr>
          <a:xfrm>
            <a:off x="4533900" y="3082532"/>
            <a:ext cx="3886201" cy="338554"/>
          </a:xfrm>
          <a:prstGeom prst="rect">
            <a:avLst/>
          </a:prstGeom>
          <a:noFill/>
        </p:spPr>
        <p:txBody>
          <a:bodyPr wrap="square" numCol="1" rtlCol="0">
            <a:spAutoFit/>
          </a:bodyPr>
          <a:lstStyle/>
          <a:p>
            <a:pPr marL="285750" indent="-285750">
              <a:buFont typeface="Arial" panose="020B0604020202020204" pitchFamily="34" charset="0"/>
              <a:buChar char="•"/>
            </a:pPr>
            <a:r>
              <a:rPr lang="en-US" sz="1600" i="1" dirty="0">
                <a:solidFill>
                  <a:schemeClr val="accent2">
                    <a:lumMod val="75000"/>
                  </a:schemeClr>
                </a:solidFill>
                <a:latin typeface="+mj-lt"/>
                <a:cs typeface="Arial" panose="020B0604020202020204" pitchFamily="34" charset="0"/>
              </a:rPr>
              <a:t>Legal to work is no longer required</a:t>
            </a:r>
          </a:p>
        </p:txBody>
      </p:sp>
    </p:spTree>
    <p:extLst>
      <p:ext uri="{BB962C8B-B14F-4D97-AF65-F5344CB8AC3E}">
        <p14:creationId xmlns:p14="http://schemas.microsoft.com/office/powerpoint/2010/main" val="34314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2336"/>
            <a:ext cx="9144000" cy="2090213"/>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876297" y="980597"/>
            <a:ext cx="3048001" cy="954107"/>
          </a:xfrm>
          <a:prstGeom prst="rect">
            <a:avLst/>
          </a:prstGeom>
          <a:noFill/>
        </p:spPr>
        <p:txBody>
          <a:bodyPr wrap="square" rtlCol="0">
            <a:spAutoFit/>
          </a:bodyPr>
          <a:lstStyle/>
          <a:p>
            <a:r>
              <a:rPr lang="en-US" sz="2800" dirty="0">
                <a:solidFill>
                  <a:srgbClr val="009999"/>
                </a:solidFill>
                <a:latin typeface="Arial Black" panose="020B0A04020102020204" pitchFamily="34" charset="0"/>
                <a:ea typeface="Calibri" panose="020F0502020204030204" pitchFamily="34" charset="0"/>
                <a:cs typeface="Calibri" panose="020F0502020204030204" pitchFamily="34" charset="0"/>
              </a:rPr>
              <a:t>Dislocated Worker</a:t>
            </a:r>
          </a:p>
        </p:txBody>
      </p:sp>
      <p:sp>
        <p:nvSpPr>
          <p:cNvPr id="14" name="TextBox 13">
            <a:extLst>
              <a:ext uri="{FF2B5EF4-FFF2-40B4-BE49-F238E27FC236}">
                <a16:creationId xmlns:a16="http://schemas.microsoft.com/office/drawing/2014/main" id="{4F80022F-7ED9-B34A-8594-ABEC1279FF60}"/>
              </a:ext>
            </a:extLst>
          </p:cNvPr>
          <p:cNvSpPr txBox="1"/>
          <p:nvPr/>
        </p:nvSpPr>
        <p:spPr>
          <a:xfrm>
            <a:off x="990602" y="1136899"/>
            <a:ext cx="7845488" cy="2277547"/>
          </a:xfrm>
          <a:prstGeom prst="rect">
            <a:avLst/>
          </a:prstGeom>
          <a:noFill/>
        </p:spPr>
        <p:txBody>
          <a:bodyPr wrap="square" numCol="1" rtlCol="0">
            <a:spAutoFit/>
          </a:bodyPr>
          <a:lstStyle/>
          <a:p>
            <a:pPr marL="3028950" lvl="6" indent="-285750">
              <a:buFont typeface="Wingdings" panose="05000000000000000000" pitchFamily="2" charset="2"/>
              <a:buChar char="ü"/>
            </a:pPr>
            <a:r>
              <a:rPr lang="en-US" dirty="0">
                <a:solidFill>
                  <a:srgbClr val="003366"/>
                </a:solidFill>
                <a:cs typeface="Arial" panose="020B0604020202020204" pitchFamily="34" charset="0"/>
              </a:rPr>
              <a:t>In compliance with Selective Service</a:t>
            </a:r>
          </a:p>
          <a:p>
            <a:pPr marL="3028950" lvl="6" indent="-285750">
              <a:buFont typeface="Wingdings" panose="05000000000000000000" pitchFamily="2" charset="2"/>
              <a:buChar char="ü"/>
            </a:pPr>
            <a:r>
              <a:rPr lang="en-US" dirty="0">
                <a:solidFill>
                  <a:srgbClr val="003366"/>
                </a:solidFill>
                <a:cs typeface="Arial" panose="020B0604020202020204" pitchFamily="34" charset="0"/>
              </a:rPr>
              <a:t>Has a qualifying dislocation from employment</a:t>
            </a:r>
          </a:p>
          <a:p>
            <a:pPr lvl="6"/>
            <a:endParaRPr lang="en-US" dirty="0">
              <a:solidFill>
                <a:srgbClr val="003366"/>
              </a:solidFill>
              <a:cs typeface="Arial" panose="020B0604020202020204" pitchFamily="34" charset="0"/>
            </a:endParaRPr>
          </a:p>
          <a:p>
            <a:r>
              <a:rPr lang="en-US" dirty="0">
                <a:solidFill>
                  <a:srgbClr val="003366"/>
                </a:solidFill>
              </a:rPr>
              <a:t>When a participant goes to a WorkSource Center to receive funding for a Training they may need to enroll them in DW at that point in time. This will entail Center staff asking additional questions of the participant and signing the I-Trac Application for the DW enrollment which is separate from the Adult enrollment. </a:t>
            </a:r>
          </a:p>
          <a:p>
            <a:endParaRPr lang="en-US" sz="1600" dirty="0">
              <a:solidFill>
                <a:srgbClr val="003366"/>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791061"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398" y="3188870"/>
            <a:ext cx="7791063"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11</a:t>
            </a:fld>
            <a:endParaRPr lang="en-US">
              <a:solidFill>
                <a:schemeClr val="bg1"/>
              </a:solidFill>
            </a:endParaRPr>
          </a:p>
        </p:txBody>
      </p:sp>
      <p:sp>
        <p:nvSpPr>
          <p:cNvPr id="4" name="TextBox 3">
            <a:extLst>
              <a:ext uri="{FF2B5EF4-FFF2-40B4-BE49-F238E27FC236}">
                <a16:creationId xmlns:a16="http://schemas.microsoft.com/office/drawing/2014/main" id="{4B9576E3-1767-4B94-8659-40268D8F5CBC}"/>
              </a:ext>
            </a:extLst>
          </p:cNvPr>
          <p:cNvSpPr txBox="1"/>
          <p:nvPr/>
        </p:nvSpPr>
        <p:spPr>
          <a:xfrm>
            <a:off x="914398" y="426437"/>
            <a:ext cx="6019801"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WIOA Title I Eligibility</a:t>
            </a:r>
          </a:p>
        </p:txBody>
      </p:sp>
      <p:sp>
        <p:nvSpPr>
          <p:cNvPr id="6" name="TextBox 5">
            <a:extLst>
              <a:ext uri="{FF2B5EF4-FFF2-40B4-BE49-F238E27FC236}">
                <a16:creationId xmlns:a16="http://schemas.microsoft.com/office/drawing/2014/main" id="{7A9934C4-3ADB-6DF1-F081-2D18DDBE8EBD}"/>
              </a:ext>
            </a:extLst>
          </p:cNvPr>
          <p:cNvSpPr txBox="1"/>
          <p:nvPr/>
        </p:nvSpPr>
        <p:spPr>
          <a:xfrm>
            <a:off x="4281684" y="3268239"/>
            <a:ext cx="4020517" cy="523220"/>
          </a:xfrm>
          <a:prstGeom prst="rect">
            <a:avLst/>
          </a:prstGeom>
          <a:noFill/>
        </p:spPr>
        <p:txBody>
          <a:bodyPr wrap="square" numCol="1" rtlCol="0">
            <a:spAutoFit/>
          </a:bodyPr>
          <a:lstStyle/>
          <a:p>
            <a:pPr marL="285750" indent="-285750">
              <a:buFont typeface="Arial" panose="020B0604020202020204" pitchFamily="34" charset="0"/>
              <a:buChar char="•"/>
            </a:pPr>
            <a:r>
              <a:rPr lang="en-US" sz="1400" i="1" dirty="0">
                <a:solidFill>
                  <a:schemeClr val="accent2">
                    <a:lumMod val="75000"/>
                  </a:schemeClr>
                </a:solidFill>
                <a:cs typeface="Arial" panose="020B0604020202020204" pitchFamily="34" charset="0"/>
              </a:rPr>
              <a:t>Legal to work is no longer required</a:t>
            </a:r>
          </a:p>
          <a:p>
            <a:pPr marL="285750" indent="-285750">
              <a:buFont typeface="Arial" panose="020B0604020202020204" pitchFamily="34" charset="0"/>
              <a:buChar char="•"/>
            </a:pPr>
            <a:r>
              <a:rPr lang="en-US" sz="1400" i="1" dirty="0">
                <a:solidFill>
                  <a:schemeClr val="accent2">
                    <a:lumMod val="75000"/>
                  </a:schemeClr>
                </a:solidFill>
                <a:cs typeface="Arial" panose="020B0604020202020204" pitchFamily="34" charset="0"/>
              </a:rPr>
              <a:t>Age is not a factor. I-Trac has minimum age = 14</a:t>
            </a:r>
          </a:p>
        </p:txBody>
      </p:sp>
    </p:spTree>
    <p:extLst>
      <p:ext uri="{BB962C8B-B14F-4D97-AF65-F5344CB8AC3E}">
        <p14:creationId xmlns:p14="http://schemas.microsoft.com/office/powerpoint/2010/main" val="328182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plant, forest">
            <a:extLst>
              <a:ext uri="{FF2B5EF4-FFF2-40B4-BE49-F238E27FC236}">
                <a16:creationId xmlns:a16="http://schemas.microsoft.com/office/drawing/2014/main" id="{B19AE93C-81A1-2C22-CEF3-006A547D0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8224"/>
            <a:ext cx="9144000" cy="1274325"/>
          </a:xfrm>
          <a:prstGeom prst="rect">
            <a:avLst/>
          </a:prstGeom>
        </p:spPr>
      </p:pic>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12</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28750"/>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Qualifying Dislocation Types</a:t>
            </a:r>
          </a:p>
        </p:txBody>
      </p:sp>
      <p:sp>
        <p:nvSpPr>
          <p:cNvPr id="3" name="TextBox 2">
            <a:extLst>
              <a:ext uri="{FF2B5EF4-FFF2-40B4-BE49-F238E27FC236}">
                <a16:creationId xmlns:a16="http://schemas.microsoft.com/office/drawing/2014/main" id="{E1834B11-CB88-0EB1-8EE1-7ECD875ED16B}"/>
              </a:ext>
            </a:extLst>
          </p:cNvPr>
          <p:cNvSpPr txBox="1"/>
          <p:nvPr/>
        </p:nvSpPr>
        <p:spPr>
          <a:xfrm>
            <a:off x="3109067" y="133350"/>
            <a:ext cx="5371454" cy="3754874"/>
          </a:xfrm>
          <a:prstGeom prst="rect">
            <a:avLst/>
          </a:prstGeom>
          <a:noFill/>
        </p:spPr>
        <p:txBody>
          <a:bodyPr wrap="square" numCol="1" rtlCol="0">
            <a:spAutoFit/>
          </a:bodyPr>
          <a:lstStyle/>
          <a:p>
            <a:pPr>
              <a:spcBef>
                <a:spcPts val="1200"/>
              </a:spcBef>
            </a:pPr>
            <a:r>
              <a:rPr lang="en-US" sz="1600" dirty="0">
                <a:solidFill>
                  <a:srgbClr val="003366"/>
                </a:solidFill>
                <a:cs typeface="Arial" panose="020B0604020202020204" pitchFamily="34" charset="0"/>
              </a:rPr>
              <a:t>While EOP providers can’t enroll a customer in DW the Dislocated Worker types are still a required reporting element to the Department of Labor and are data points in the Adult record therefore EOP providers must understand the definitions.</a:t>
            </a:r>
          </a:p>
          <a:p>
            <a:pPr marL="342900" indent="-342900">
              <a:spcBef>
                <a:spcPts val="1200"/>
              </a:spcBef>
              <a:buFont typeface="+mj-lt"/>
              <a:buAutoNum type="arabicPeriod"/>
            </a:pPr>
            <a:r>
              <a:rPr lang="en-US" sz="1600" dirty="0">
                <a:solidFill>
                  <a:srgbClr val="003366"/>
                </a:solidFill>
                <a:cs typeface="Arial" panose="020B0604020202020204" pitchFamily="34" charset="0"/>
              </a:rPr>
              <a:t>Displaced Homemaker</a:t>
            </a:r>
          </a:p>
          <a:p>
            <a:pPr marL="342900" indent="-342900">
              <a:spcBef>
                <a:spcPts val="1200"/>
              </a:spcBef>
              <a:buFont typeface="+mj-lt"/>
              <a:buAutoNum type="arabicPeriod"/>
            </a:pPr>
            <a:r>
              <a:rPr lang="en-US" sz="1600" dirty="0">
                <a:solidFill>
                  <a:srgbClr val="003366"/>
                </a:solidFill>
                <a:cs typeface="Arial" panose="020B0604020202020204" pitchFamily="34" charset="0"/>
              </a:rPr>
              <a:t>Business Closed or had a Substantial Layoff</a:t>
            </a:r>
          </a:p>
          <a:p>
            <a:pPr marL="342900" indent="-342900">
              <a:spcBef>
                <a:spcPts val="1200"/>
              </a:spcBef>
              <a:buFont typeface="+mj-lt"/>
              <a:buAutoNum type="arabicPeriod"/>
            </a:pPr>
            <a:r>
              <a:rPr lang="en-US" sz="1600" dirty="0">
                <a:solidFill>
                  <a:srgbClr val="003366"/>
                </a:solidFill>
                <a:cs typeface="Arial" panose="020B0604020202020204" pitchFamily="34" charset="0"/>
              </a:rPr>
              <a:t>Military Spouse</a:t>
            </a:r>
          </a:p>
          <a:p>
            <a:pPr marL="342900" indent="-342900">
              <a:spcBef>
                <a:spcPts val="1200"/>
              </a:spcBef>
              <a:buFont typeface="+mj-lt"/>
              <a:buAutoNum type="arabicPeriod"/>
            </a:pPr>
            <a:r>
              <a:rPr lang="en-US" sz="1600" dirty="0">
                <a:solidFill>
                  <a:srgbClr val="003366"/>
                </a:solidFill>
                <a:cs typeface="Arial" panose="020B0604020202020204" pitchFamily="34" charset="0"/>
              </a:rPr>
              <a:t>Self-Employed and Business Closed</a:t>
            </a:r>
          </a:p>
          <a:p>
            <a:pPr marL="342900" indent="-342900">
              <a:spcBef>
                <a:spcPts val="1200"/>
              </a:spcBef>
              <a:buFont typeface="+mj-lt"/>
              <a:buAutoNum type="arabicPeriod"/>
            </a:pPr>
            <a:r>
              <a:rPr lang="en-US" sz="1600" dirty="0">
                <a:solidFill>
                  <a:srgbClr val="003366"/>
                </a:solidFill>
                <a:cs typeface="Arial" panose="020B0604020202020204" pitchFamily="34" charset="0"/>
              </a:rPr>
              <a:t>Separating Service Member</a:t>
            </a:r>
          </a:p>
          <a:p>
            <a:pPr marL="342900" indent="-342900">
              <a:spcBef>
                <a:spcPts val="1200"/>
              </a:spcBef>
              <a:buFont typeface="+mj-lt"/>
              <a:buAutoNum type="arabicPeriod"/>
            </a:pPr>
            <a:r>
              <a:rPr lang="en-US" sz="1600" dirty="0">
                <a:solidFill>
                  <a:srgbClr val="003366"/>
                </a:solidFill>
                <a:cs typeface="Arial" panose="020B0604020202020204" pitchFamily="34" charset="0"/>
              </a:rPr>
              <a:t>Terminated or Laid-off Worker</a:t>
            </a:r>
          </a:p>
        </p:txBody>
      </p:sp>
    </p:spTree>
    <p:extLst>
      <p:ext uri="{BB962C8B-B14F-4D97-AF65-F5344CB8AC3E}">
        <p14:creationId xmlns:p14="http://schemas.microsoft.com/office/powerpoint/2010/main" val="79000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935" y="0"/>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1. Displaced Homemaker</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1175200"/>
            <a:ext cx="8440783" cy="2862322"/>
          </a:xfrm>
          <a:prstGeom prst="rect">
            <a:avLst/>
          </a:prstGeom>
          <a:noFill/>
        </p:spPr>
        <p:txBody>
          <a:bodyPr wrap="square" lIns="91440" tIns="45720" rIns="91440" bIns="45720" rtlCol="0" anchor="ctr">
            <a:spAutoFit/>
          </a:bodyPr>
          <a:lstStyle/>
          <a:p>
            <a:r>
              <a:rPr lang="en-US" sz="1600" dirty="0">
                <a:solidFill>
                  <a:srgbClr val="003366"/>
                </a:solidFill>
                <a:latin typeface="Arial" panose="020B0604020202020204" pitchFamily="34" charset="0"/>
                <a:cs typeface="Arial" panose="020B0604020202020204" pitchFamily="34" charset="0"/>
              </a:rPr>
              <a:t>One of the following are true:</a:t>
            </a:r>
          </a:p>
          <a:p>
            <a:pPr marL="285750" indent="-285750">
              <a:spcBef>
                <a:spcPts val="1200"/>
              </a:spcBef>
              <a:buFont typeface="Arial" panose="020B0604020202020204" pitchFamily="34" charset="0"/>
              <a:buChar char="•"/>
            </a:pPr>
            <a:r>
              <a:rPr lang="en-US" sz="1600" b="0" i="0" dirty="0">
                <a:solidFill>
                  <a:schemeClr val="tx2">
                    <a:lumMod val="75000"/>
                  </a:schemeClr>
                </a:solidFill>
                <a:effectLst/>
                <a:latin typeface="Calibri" panose="020F0502020204030204" pitchFamily="34" charset="0"/>
              </a:rPr>
              <a:t>The applicant has been providing unpaid services to their family in the home</a:t>
            </a:r>
            <a:r>
              <a:rPr lang="en-US" sz="1600" b="0" i="0" dirty="0">
                <a:solidFill>
                  <a:srgbClr val="003366"/>
                </a:solidFill>
                <a:effectLst/>
                <a:latin typeface="Calibri" panose="020F0502020204030204" pitchFamily="34" charset="0"/>
              </a:rPr>
              <a:t> </a:t>
            </a:r>
            <a:r>
              <a:rPr lang="en-US" sz="1600" dirty="0">
                <a:solidFill>
                  <a:srgbClr val="003366"/>
                </a:solidFill>
                <a:latin typeface="Calibri" panose="020F0502020204030204" pitchFamily="34" charset="0"/>
              </a:rPr>
              <a:t>who </a:t>
            </a:r>
            <a:r>
              <a:rPr lang="en-US" sz="1600" b="0" i="0" dirty="0">
                <a:solidFill>
                  <a:schemeClr val="tx2">
                    <a:lumMod val="75000"/>
                  </a:schemeClr>
                </a:solidFill>
                <a:effectLst/>
                <a:latin typeface="Calibri" panose="020F0502020204030204" pitchFamily="34" charset="0"/>
              </a:rPr>
              <a:t>has been dependent on the income of another family member but is no longer supported by that income </a:t>
            </a:r>
            <a:r>
              <a:rPr lang="en-US" sz="1600" b="0" i="0" u="sng" dirty="0">
                <a:solidFill>
                  <a:srgbClr val="0000FF"/>
                </a:solidFill>
                <a:effectLst/>
                <a:latin typeface="Calibri"/>
                <a:cs typeface="Calibri"/>
              </a:rPr>
              <a:t>and</a:t>
            </a:r>
            <a:r>
              <a:rPr lang="en-US" sz="1600" b="0" i="0" dirty="0">
                <a:solidFill>
                  <a:schemeClr val="tx2">
                    <a:lumMod val="75000"/>
                  </a:schemeClr>
                </a:solidFill>
                <a:effectLst/>
                <a:latin typeface="Calibri"/>
                <a:cs typeface="Calibri"/>
              </a:rPr>
              <a:t> is unemployed or underemployed </a:t>
            </a:r>
            <a:r>
              <a:rPr lang="en-US" sz="1600" b="0" i="0" u="sng" dirty="0">
                <a:solidFill>
                  <a:srgbClr val="0000FF"/>
                </a:solidFill>
                <a:effectLst/>
                <a:latin typeface="Calibri"/>
                <a:cs typeface="Calibri"/>
              </a:rPr>
              <a:t>and</a:t>
            </a:r>
            <a:r>
              <a:rPr lang="en-US" sz="1600" b="0" i="0" dirty="0">
                <a:solidFill>
                  <a:schemeClr val="tx2">
                    <a:lumMod val="75000"/>
                  </a:schemeClr>
                </a:solidFill>
                <a:effectLst/>
                <a:latin typeface="Calibri"/>
                <a:cs typeface="Calibri"/>
              </a:rPr>
              <a:t> is also experiencing difficulty in obtaining or upgrading employment.</a:t>
            </a:r>
            <a:endParaRPr lang="en-US" sz="1600" b="0" i="0" dirty="0">
              <a:solidFill>
                <a:schemeClr val="tx2">
                  <a:lumMod val="75000"/>
                </a:schemeClr>
              </a:solidFill>
              <a:effectLst/>
              <a:latin typeface="Calibri" panose="020F0502020204030204" pitchFamily="34" charset="0"/>
            </a:endParaRPr>
          </a:p>
          <a:p>
            <a:pPr marL="285750" indent="-285750">
              <a:spcBef>
                <a:spcPts val="1200"/>
              </a:spcBef>
              <a:buFont typeface="Arial" panose="020B0604020202020204" pitchFamily="34" charset="0"/>
              <a:buChar char="•"/>
            </a:pPr>
            <a:r>
              <a:rPr lang="en-US" sz="1600" b="1" i="0" dirty="0">
                <a:solidFill>
                  <a:srgbClr val="C00000"/>
                </a:solidFill>
                <a:effectLst/>
                <a:latin typeface="Calibri"/>
                <a:cs typeface="Calibri"/>
              </a:rPr>
              <a:t>OR</a:t>
            </a:r>
            <a:r>
              <a:rPr lang="en-US" sz="1600" b="0" i="0" dirty="0">
                <a:solidFill>
                  <a:srgbClr val="333333"/>
                </a:solidFill>
                <a:effectLst/>
                <a:latin typeface="Calibri"/>
                <a:cs typeface="Calibri"/>
              </a:rPr>
              <a:t> </a:t>
            </a:r>
            <a:r>
              <a:rPr lang="en-US" sz="1600" dirty="0">
                <a:solidFill>
                  <a:schemeClr val="tx2">
                    <a:lumMod val="75000"/>
                  </a:schemeClr>
                </a:solidFill>
                <a:latin typeface="Calibri"/>
                <a:cs typeface="Calibri"/>
              </a:rPr>
              <a:t>t</a:t>
            </a:r>
            <a:r>
              <a:rPr lang="en-US" sz="1600" b="0" i="0" dirty="0">
                <a:solidFill>
                  <a:schemeClr val="tx2">
                    <a:lumMod val="75000"/>
                  </a:schemeClr>
                </a:solidFill>
                <a:effectLst/>
                <a:latin typeface="Calibri"/>
                <a:cs typeface="Calibri"/>
              </a:rPr>
              <a:t>he applicant has been providing unpaid services to their family in the home </a:t>
            </a:r>
            <a:r>
              <a:rPr lang="en-US" sz="1600" dirty="0">
                <a:solidFill>
                  <a:srgbClr val="003366"/>
                </a:solidFill>
                <a:latin typeface="Calibri"/>
                <a:cs typeface="Calibri"/>
              </a:rPr>
              <a:t>who</a:t>
            </a:r>
            <a:r>
              <a:rPr lang="en-US" sz="1600" b="0" i="0" dirty="0">
                <a:solidFill>
                  <a:schemeClr val="tx2">
                    <a:lumMod val="75000"/>
                  </a:schemeClr>
                </a:solidFill>
                <a:effectLst/>
                <a:latin typeface="Calibri"/>
                <a:cs typeface="Calibri"/>
              </a:rPr>
              <a:t> is the dependent spouse of a member of the Armed Forces on active duty whose family income is reduced because of a deployment, </a:t>
            </a:r>
            <a:r>
              <a:rPr lang="en-US" sz="1600" dirty="0">
                <a:solidFill>
                  <a:schemeClr val="tx2">
                    <a:lumMod val="75000"/>
                  </a:schemeClr>
                </a:solidFill>
                <a:latin typeface="Calibri"/>
                <a:cs typeface="Calibri"/>
              </a:rPr>
              <a:t>activation</a:t>
            </a:r>
            <a:r>
              <a:rPr lang="en-US" sz="1600" b="0" i="0" dirty="0">
                <a:solidFill>
                  <a:schemeClr val="tx2">
                    <a:lumMod val="75000"/>
                  </a:schemeClr>
                </a:solidFill>
                <a:effectLst/>
                <a:latin typeface="Calibri"/>
                <a:cs typeface="Calibri"/>
              </a:rPr>
              <a:t>, </a:t>
            </a:r>
            <a:r>
              <a:rPr lang="en-US" sz="1600" dirty="0">
                <a:solidFill>
                  <a:schemeClr val="tx2">
                    <a:lumMod val="75000"/>
                  </a:schemeClr>
                </a:solidFill>
                <a:latin typeface="Calibri"/>
                <a:cs typeface="Calibri"/>
              </a:rPr>
              <a:t>relocation, or service-connected</a:t>
            </a:r>
            <a:r>
              <a:rPr lang="en-US" sz="1600" b="0" i="0" dirty="0">
                <a:solidFill>
                  <a:schemeClr val="tx2">
                    <a:lumMod val="75000"/>
                  </a:schemeClr>
                </a:solidFill>
                <a:effectLst/>
                <a:latin typeface="Calibri"/>
                <a:cs typeface="Calibri"/>
              </a:rPr>
              <a:t> disability</a:t>
            </a:r>
            <a:r>
              <a:rPr lang="en-US" sz="1600" dirty="0">
                <a:solidFill>
                  <a:schemeClr val="tx2">
                    <a:lumMod val="75000"/>
                  </a:schemeClr>
                </a:solidFill>
                <a:latin typeface="Calibri"/>
                <a:cs typeface="Calibri"/>
              </a:rPr>
              <a:t> or death </a:t>
            </a:r>
            <a:r>
              <a:rPr lang="en-US" sz="1600" b="0" i="0" u="sng" dirty="0">
                <a:solidFill>
                  <a:srgbClr val="0000FF"/>
                </a:solidFill>
                <a:effectLst/>
                <a:latin typeface="Calibri"/>
                <a:cs typeface="Calibri"/>
              </a:rPr>
              <a:t>and</a:t>
            </a:r>
            <a:r>
              <a:rPr lang="en-US" sz="1600" b="0" i="0" u="sng" dirty="0">
                <a:solidFill>
                  <a:schemeClr val="tx2">
                    <a:lumMod val="75000"/>
                  </a:schemeClr>
                </a:solidFill>
                <a:effectLst/>
                <a:latin typeface="Calibri"/>
                <a:cs typeface="Calibri"/>
              </a:rPr>
              <a:t> </a:t>
            </a:r>
            <a:r>
              <a:rPr lang="en-US" sz="1600" b="0" i="0" dirty="0">
                <a:solidFill>
                  <a:schemeClr val="tx2">
                    <a:lumMod val="75000"/>
                  </a:schemeClr>
                </a:solidFill>
                <a:effectLst/>
                <a:latin typeface="Calibri"/>
                <a:cs typeface="Calibri"/>
              </a:rPr>
              <a:t>is unemployed or underemployed </a:t>
            </a:r>
            <a:r>
              <a:rPr lang="en-US" sz="1600" b="0" i="0" u="sng" dirty="0">
                <a:solidFill>
                  <a:srgbClr val="0000FF"/>
                </a:solidFill>
                <a:effectLst/>
                <a:latin typeface="Calibri"/>
                <a:cs typeface="Calibri"/>
              </a:rPr>
              <a:t>and</a:t>
            </a:r>
            <a:r>
              <a:rPr lang="en-US" sz="1600" b="0" i="0" dirty="0">
                <a:solidFill>
                  <a:schemeClr val="tx2">
                    <a:lumMod val="75000"/>
                  </a:schemeClr>
                </a:solidFill>
                <a:effectLst/>
                <a:latin typeface="Calibri"/>
                <a:cs typeface="Calibri"/>
              </a:rPr>
              <a:t> is also experiencing difficulty in obtaining or upgrading employment.</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13</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59BE8BFE-78D1-4BE5-D487-0BD238B4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411298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935" y="0"/>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1. Displaced Homemaker</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1329088"/>
            <a:ext cx="8440783" cy="2554545"/>
          </a:xfrm>
          <a:prstGeom prst="rect">
            <a:avLst/>
          </a:prstGeom>
          <a:noFill/>
        </p:spPr>
        <p:txBody>
          <a:bodyPr wrap="square" lIns="91440" tIns="45720" rIns="91440" bIns="45720" rtlCol="0" anchor="ctr">
            <a:spAutoFit/>
          </a:bodyPr>
          <a:lstStyle/>
          <a:p>
            <a:pPr marL="0" marR="0">
              <a:spcBef>
                <a:spcPts val="0"/>
              </a:spcBef>
              <a:spcAft>
                <a:spcPts val="0"/>
              </a:spcAft>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Underemployed is defined as:</a:t>
            </a:r>
          </a:p>
          <a:p>
            <a:pPr marL="0" marR="0">
              <a:spcBef>
                <a:spcPts val="0"/>
              </a:spcBef>
              <a:spcAft>
                <a:spcPts val="0"/>
              </a:spcAft>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spcBef>
                <a:spcPts val="0"/>
              </a:spcBef>
              <a:spcAft>
                <a:spcPts val="0"/>
              </a:spcAft>
              <a:buFont typeface="Arial" panose="020B0604020202020204" pitchFamily="34" charset="0"/>
              <a:buChar char="•"/>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The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person</a:t>
            </a: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is employed less than full-time and is seeking full-time employment.</a:t>
            </a:r>
          </a:p>
          <a:p>
            <a:pPr marL="342900" marR="0" lvl="0" indent="-342900">
              <a:spcBef>
                <a:spcPts val="0"/>
              </a:spcBef>
              <a:spcAft>
                <a:spcPts val="0"/>
              </a:spcAft>
              <a:buFont typeface="Arial" panose="020B0604020202020204" pitchFamily="34" charset="0"/>
              <a:buChar char="•"/>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The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person</a:t>
            </a: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is employed in a position that does not match their skills and training.</a:t>
            </a:r>
          </a:p>
          <a:p>
            <a:pPr marL="342900" marR="0" lvl="0" indent="-342900">
              <a:spcBef>
                <a:spcPts val="0"/>
              </a:spcBef>
              <a:spcAft>
                <a:spcPts val="0"/>
              </a:spcAft>
              <a:buFont typeface="Arial" panose="020B0604020202020204" pitchFamily="34" charset="0"/>
              <a:buChar char="•"/>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The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person</a:t>
            </a: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is employed but their family annual income is lower than the higher level of the poverty line or 70 percent of the LLSIL.  </a:t>
            </a:r>
          </a:p>
          <a:p>
            <a:pPr marL="342900" marR="0" lvl="0" indent="-342900">
              <a:spcBef>
                <a:spcPts val="0"/>
              </a:spcBef>
              <a:spcAft>
                <a:spcPts val="0"/>
              </a:spcAft>
              <a:buFont typeface="Arial" panose="020B0604020202020204" pitchFamily="34" charset="0"/>
              <a:buChar char="•"/>
            </a:pP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The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person </a:t>
            </a: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is employed, but their current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income is</a:t>
            </a:r>
            <a:r>
              <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lower than their previous job’s </a:t>
            </a:r>
            <a:r>
              <a:rPr lang="en-US" dirty="0">
                <a:solidFill>
                  <a:srgbClr val="003366"/>
                </a:solidFill>
                <a:latin typeface="Calibri" panose="020F0502020204030204" pitchFamily="34" charset="0"/>
                <a:ea typeface="Times New Roman" panose="02020603050405020304" pitchFamily="18" charset="0"/>
                <a:cs typeface="Calibri" panose="020F0502020204030204" pitchFamily="34" charset="0"/>
              </a:rPr>
              <a:t>income. </a:t>
            </a:r>
            <a:endParaRPr lang="en-US" sz="18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1600" b="0" i="0" dirty="0">
              <a:solidFill>
                <a:schemeClr val="tx2">
                  <a:lumMod val="75000"/>
                </a:schemeClr>
              </a:solidFill>
              <a:effectLst/>
              <a:latin typeface="Calibri"/>
              <a:cs typeface="Calibri"/>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14</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59BE8BFE-78D1-4BE5-D487-0BD238B4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254226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5"/>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2. Business Closed or had a Substantial Layoff</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764204"/>
            <a:ext cx="8440783" cy="2646878"/>
          </a:xfrm>
          <a:prstGeom prst="rect">
            <a:avLst/>
          </a:prstGeom>
          <a:noFill/>
        </p:spPr>
        <p:txBody>
          <a:bodyPr wrap="square" rtlCol="0" anchor="ctr">
            <a:spAutoFit/>
          </a:bodyPr>
          <a:lstStyle/>
          <a:p>
            <a:endParaRPr lang="en-US" dirty="0">
              <a:solidFill>
                <a:srgbClr val="003366"/>
              </a:solidFill>
              <a:latin typeface="Arial" panose="020B0604020202020204" pitchFamily="34" charset="0"/>
              <a:cs typeface="Arial" panose="020B0604020202020204" pitchFamily="34" charset="0"/>
            </a:endParaRPr>
          </a:p>
          <a:p>
            <a:endParaRPr lang="en-US" dirty="0">
              <a:solidFill>
                <a:srgbClr val="003366"/>
              </a:solidFill>
              <a:latin typeface="Arial" panose="020B0604020202020204" pitchFamily="34" charset="0"/>
              <a:cs typeface="Arial" panose="020B0604020202020204" pitchFamily="34" charset="0"/>
            </a:endParaRPr>
          </a:p>
          <a:p>
            <a:endParaRPr lang="en-US" sz="2000" dirty="0">
              <a:solidFill>
                <a:srgbClr val="003366"/>
              </a:solidFill>
              <a:cs typeface="Arial" panose="020B0604020202020204" pitchFamily="34" charset="0"/>
            </a:endParaRPr>
          </a:p>
          <a:p>
            <a:r>
              <a:rPr lang="en-US" sz="2000" dirty="0">
                <a:solidFill>
                  <a:srgbClr val="003366"/>
                </a:solidFill>
                <a:cs typeface="Arial" panose="020B0604020202020204" pitchFamily="34" charset="0"/>
              </a:rPr>
              <a:t>Defined as any one of the following:</a:t>
            </a:r>
          </a:p>
          <a:p>
            <a:pPr marL="285750" indent="-285750">
              <a:spcBef>
                <a:spcPts val="1200"/>
              </a:spcBef>
              <a:buFont typeface="Arial" panose="020B0604020202020204" pitchFamily="34" charset="0"/>
              <a:buChar char="•"/>
            </a:pPr>
            <a:r>
              <a:rPr lang="en-US" sz="2000" dirty="0">
                <a:solidFill>
                  <a:srgbClr val="003366"/>
                </a:solidFill>
                <a:cs typeface="Arial" panose="020B0604020202020204" pitchFamily="34" charset="0"/>
              </a:rPr>
              <a:t>Business closed due to permanent closure</a:t>
            </a:r>
          </a:p>
          <a:p>
            <a:pPr marL="285750" indent="-285750">
              <a:spcBef>
                <a:spcPts val="1200"/>
              </a:spcBef>
              <a:buFont typeface="Arial" panose="020B0604020202020204" pitchFamily="34" charset="0"/>
              <a:buChar char="•"/>
            </a:pPr>
            <a:r>
              <a:rPr lang="en-US" sz="2000" b="1" dirty="0">
                <a:solidFill>
                  <a:schemeClr val="accent2">
                    <a:lumMod val="75000"/>
                  </a:schemeClr>
                </a:solidFill>
                <a:cs typeface="Arial" panose="020B0604020202020204" pitchFamily="34" charset="0"/>
              </a:rPr>
              <a:t>OR</a:t>
            </a:r>
            <a:r>
              <a:rPr lang="en-US" sz="2000" dirty="0">
                <a:solidFill>
                  <a:srgbClr val="003366"/>
                </a:solidFill>
                <a:cs typeface="Arial" panose="020B0604020202020204" pitchFamily="34" charset="0"/>
              </a:rPr>
              <a:t> Business experienced a substantial layoff </a:t>
            </a:r>
            <a:r>
              <a:rPr lang="en-US" sz="2000" dirty="0">
                <a:solidFill>
                  <a:srgbClr val="003366"/>
                </a:solidFill>
                <a:effectLst/>
                <a:ea typeface="Times New Roman" panose="02020603050405020304" pitchFamily="18" charset="0"/>
              </a:rPr>
              <a:t>(defined as 10 or more people) </a:t>
            </a:r>
            <a:endParaRPr lang="en-US" sz="2000" dirty="0">
              <a:solidFill>
                <a:srgbClr val="003366"/>
              </a:solidFill>
              <a:cs typeface="Arial" panose="020B0604020202020204" pitchFamily="34" charset="0"/>
            </a:endParaRPr>
          </a:p>
          <a:p>
            <a:pPr marL="285750" indent="-285750">
              <a:spcBef>
                <a:spcPts val="1200"/>
              </a:spcBef>
              <a:buFont typeface="Arial" panose="020B0604020202020204" pitchFamily="34" charset="0"/>
              <a:buChar char="•"/>
            </a:pPr>
            <a:r>
              <a:rPr lang="en-US" sz="2000" b="1" dirty="0">
                <a:solidFill>
                  <a:schemeClr val="accent2">
                    <a:lumMod val="75000"/>
                  </a:schemeClr>
                </a:solidFill>
                <a:cs typeface="Arial" panose="020B0604020202020204" pitchFamily="34" charset="0"/>
              </a:rPr>
              <a:t>OR</a:t>
            </a:r>
            <a:r>
              <a:rPr lang="en-US" sz="2000" dirty="0">
                <a:solidFill>
                  <a:srgbClr val="003366"/>
                </a:solidFill>
                <a:cs typeface="Arial" panose="020B0604020202020204" pitchFamily="34" charset="0"/>
              </a:rPr>
              <a:t> Business announcement of closure within 180 days</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15</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84E99A6B-64FC-99EC-744C-0A211C4EE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228130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3. Military Spouse</a:t>
            </a:r>
          </a:p>
        </p:txBody>
      </p:sp>
      <p:sp>
        <p:nvSpPr>
          <p:cNvPr id="15" name="TextBox 14">
            <a:extLst>
              <a:ext uri="{FF2B5EF4-FFF2-40B4-BE49-F238E27FC236}">
                <a16:creationId xmlns:a16="http://schemas.microsoft.com/office/drawing/2014/main" id="{9889CD2F-FB42-2A48-ADF4-AC8983A7776A}"/>
              </a:ext>
            </a:extLst>
          </p:cNvPr>
          <p:cNvSpPr txBox="1"/>
          <p:nvPr/>
        </p:nvSpPr>
        <p:spPr>
          <a:xfrm>
            <a:off x="281893" y="1002091"/>
            <a:ext cx="8440783" cy="1908215"/>
          </a:xfrm>
          <a:prstGeom prst="rect">
            <a:avLst/>
          </a:prstGeom>
          <a:noFill/>
        </p:spPr>
        <p:txBody>
          <a:bodyPr wrap="square" rtlCol="0" anchor="ctr">
            <a:spAutoFit/>
          </a:bodyPr>
          <a:lstStyle/>
          <a:p>
            <a:endParaRPr lang="en-US" dirty="0">
              <a:solidFill>
                <a:srgbClr val="003366"/>
              </a:solidFill>
              <a:latin typeface="Arial" panose="020B0604020202020204" pitchFamily="34" charset="0"/>
              <a:cs typeface="Arial" panose="020B0604020202020204" pitchFamily="34" charset="0"/>
            </a:endParaRPr>
          </a:p>
          <a:p>
            <a:endParaRPr lang="en-US" sz="2000" dirty="0">
              <a:solidFill>
                <a:srgbClr val="003366"/>
              </a:solidFill>
              <a:cs typeface="Arial" panose="020B0604020202020204" pitchFamily="34" charset="0"/>
            </a:endParaRPr>
          </a:p>
          <a:p>
            <a:r>
              <a:rPr lang="en-US" sz="2000" dirty="0">
                <a:solidFill>
                  <a:srgbClr val="003366"/>
                </a:solidFill>
                <a:cs typeface="Arial" panose="020B0604020202020204" pitchFamily="34" charset="0"/>
              </a:rPr>
              <a:t>Defined a one of the following:</a:t>
            </a:r>
          </a:p>
          <a:p>
            <a:pPr marL="285750" indent="-285750">
              <a:spcBef>
                <a:spcPts val="1200"/>
              </a:spcBef>
              <a:buFont typeface="Arial" panose="020B0604020202020204" pitchFamily="34" charset="0"/>
              <a:buChar char="•"/>
            </a:pPr>
            <a:r>
              <a:rPr lang="en-US" sz="2000" dirty="0">
                <a:solidFill>
                  <a:srgbClr val="003366"/>
                </a:solidFill>
                <a:cs typeface="Arial" panose="020B0604020202020204" pitchFamily="34" charset="0"/>
              </a:rPr>
              <a:t>Employment loss due to relocation.</a:t>
            </a:r>
          </a:p>
          <a:p>
            <a:pPr marL="285750" indent="-285750">
              <a:spcBef>
                <a:spcPts val="1200"/>
              </a:spcBef>
              <a:buFont typeface="Arial" panose="020B0604020202020204" pitchFamily="34" charset="0"/>
              <a:buChar char="•"/>
            </a:pPr>
            <a:r>
              <a:rPr lang="en-US" sz="2000" b="1" dirty="0">
                <a:solidFill>
                  <a:schemeClr val="accent2">
                    <a:lumMod val="75000"/>
                  </a:schemeClr>
                </a:solidFill>
                <a:cs typeface="Arial" panose="020B0604020202020204" pitchFamily="34" charset="0"/>
              </a:rPr>
              <a:t>OR</a:t>
            </a:r>
            <a:r>
              <a:rPr lang="en-US" sz="2000" dirty="0">
                <a:solidFill>
                  <a:srgbClr val="003366"/>
                </a:solidFill>
                <a:cs typeface="Arial" panose="020B0604020202020204" pitchFamily="34" charset="0"/>
              </a:rPr>
              <a:t> Difficulty obtaining or upgrading employment as a military spouse</a:t>
            </a:r>
            <a:r>
              <a:rPr lang="en-US" dirty="0">
                <a:solidFill>
                  <a:srgbClr val="003366"/>
                </a:solidFill>
                <a:latin typeface="Arial" panose="020B0604020202020204" pitchFamily="34" charset="0"/>
                <a:cs typeface="Arial" panose="020B0604020202020204" pitchFamily="34" charset="0"/>
              </a:rPr>
              <a:t>.</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16</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1C38E797-E53B-6C51-7AF8-0EFFF8176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309517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4. Self-Employed and Business Closed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933479"/>
            <a:ext cx="8440783" cy="1877437"/>
          </a:xfrm>
          <a:prstGeom prst="rect">
            <a:avLst/>
          </a:prstGeom>
          <a:noFill/>
        </p:spPr>
        <p:txBody>
          <a:bodyPr wrap="square" rtlCol="0" anchor="ctr">
            <a:spAutoFit/>
          </a:bodyPr>
          <a:lstStyle/>
          <a:p>
            <a:endParaRPr lang="en-US" dirty="0">
              <a:solidFill>
                <a:srgbClr val="003366"/>
              </a:solidFill>
              <a:latin typeface="Arial" panose="020B0604020202020204" pitchFamily="34" charset="0"/>
              <a:cs typeface="Arial" panose="020B0604020202020204" pitchFamily="34" charset="0"/>
            </a:endParaRPr>
          </a:p>
          <a:p>
            <a:endParaRPr lang="en-US" dirty="0">
              <a:solidFill>
                <a:srgbClr val="003366"/>
              </a:solidFill>
              <a:latin typeface="Arial" panose="020B0604020202020204" pitchFamily="34" charset="0"/>
              <a:cs typeface="Arial" panose="020B0604020202020204" pitchFamily="34" charset="0"/>
            </a:endParaRPr>
          </a:p>
          <a:p>
            <a:r>
              <a:rPr lang="en-US" sz="2000" dirty="0">
                <a:solidFill>
                  <a:srgbClr val="003366"/>
                </a:solidFill>
                <a:cs typeface="Arial" panose="020B0604020202020204" pitchFamily="34" charset="0"/>
              </a:rPr>
              <a:t>Defined as one of the following:</a:t>
            </a:r>
          </a:p>
          <a:p>
            <a:pPr marL="285750" indent="-285750">
              <a:spcBef>
                <a:spcPts val="1200"/>
              </a:spcBef>
              <a:buFont typeface="Arial" panose="020B0604020202020204" pitchFamily="34" charset="0"/>
              <a:buChar char="•"/>
            </a:pPr>
            <a:r>
              <a:rPr lang="en-US" sz="2000" dirty="0">
                <a:solidFill>
                  <a:srgbClr val="003366"/>
                </a:solidFill>
                <a:cs typeface="Arial" panose="020B0604020202020204" pitchFamily="34" charset="0"/>
              </a:rPr>
              <a:t>Closed due to general economic conditions.</a:t>
            </a:r>
          </a:p>
          <a:p>
            <a:pPr marL="285750" indent="-285750">
              <a:spcBef>
                <a:spcPts val="1200"/>
              </a:spcBef>
              <a:buFont typeface="Arial" panose="020B0604020202020204" pitchFamily="34" charset="0"/>
              <a:buChar char="•"/>
            </a:pPr>
            <a:r>
              <a:rPr lang="en-US" sz="2000" b="1" dirty="0">
                <a:solidFill>
                  <a:schemeClr val="accent2">
                    <a:lumMod val="75000"/>
                  </a:schemeClr>
                </a:solidFill>
                <a:cs typeface="Arial" panose="020B0604020202020204" pitchFamily="34" charset="0"/>
              </a:rPr>
              <a:t>OR</a:t>
            </a:r>
            <a:r>
              <a:rPr lang="en-US" sz="2000" dirty="0">
                <a:solidFill>
                  <a:srgbClr val="003366"/>
                </a:solidFill>
                <a:cs typeface="Arial" panose="020B0604020202020204" pitchFamily="34" charset="0"/>
              </a:rPr>
              <a:t> Closed due to natural disaster.</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17</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3A27CA11-4201-2FAC-D2C6-2AB8F117E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1396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5. Separating Service Member</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998961"/>
            <a:ext cx="8440783" cy="1015663"/>
          </a:xfrm>
          <a:prstGeom prst="rect">
            <a:avLst/>
          </a:prstGeom>
          <a:noFill/>
        </p:spPr>
        <p:txBody>
          <a:bodyPr wrap="square" rtlCol="0" anchor="ctr">
            <a:spAutoFit/>
          </a:bodyPr>
          <a:lstStyle/>
          <a:p>
            <a:endParaRPr lang="en-US" sz="2000" dirty="0">
              <a:solidFill>
                <a:srgbClr val="003366"/>
              </a:solidFill>
              <a:cs typeface="Arial" panose="020B0604020202020204" pitchFamily="34" charset="0"/>
            </a:endParaRPr>
          </a:p>
          <a:p>
            <a:endParaRPr lang="en-US" sz="2000" dirty="0">
              <a:solidFill>
                <a:srgbClr val="003366"/>
              </a:solidFill>
              <a:cs typeface="Arial" panose="020B0604020202020204" pitchFamily="34" charset="0"/>
            </a:endParaRPr>
          </a:p>
          <a:p>
            <a:r>
              <a:rPr lang="en-US" sz="2000" dirty="0">
                <a:solidFill>
                  <a:srgbClr val="003366"/>
                </a:solidFill>
                <a:cs typeface="Arial" panose="020B0604020202020204" pitchFamily="34" charset="0"/>
              </a:rPr>
              <a:t>Is separating from the military and entering civilian labor force</a:t>
            </a:r>
            <a:r>
              <a:rPr lang="en-US" dirty="0">
                <a:solidFill>
                  <a:srgbClr val="003366"/>
                </a:solidFill>
                <a:latin typeface="Arial" panose="020B0604020202020204" pitchFamily="34" charset="0"/>
                <a:cs typeface="Arial" panose="020B0604020202020204" pitchFamily="34" charset="0"/>
              </a:rPr>
              <a:t>.</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18</a:t>
            </a:fld>
            <a:endParaRPr lang="en-US"/>
          </a:p>
        </p:txBody>
      </p:sp>
      <p:pic>
        <p:nvPicPr>
          <p:cNvPr id="2" name="Picture 1" descr="A picture containing tree, outdoor, plant, forest&#10;&#10;Description automatically generated">
            <a:extLst>
              <a:ext uri="{FF2B5EF4-FFF2-40B4-BE49-F238E27FC236}">
                <a16:creationId xmlns:a16="http://schemas.microsoft.com/office/drawing/2014/main" id="{99E3C5E4-C839-41C2-0D14-DCDEC1CA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Tree>
    <p:extLst>
      <p:ext uri="{BB962C8B-B14F-4D97-AF65-F5344CB8AC3E}">
        <p14:creationId xmlns:p14="http://schemas.microsoft.com/office/powerpoint/2010/main" val="303842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lant, forest&#10;&#10;Description automatically generated">
            <a:extLst>
              <a:ext uri="{FF2B5EF4-FFF2-40B4-BE49-F238E27FC236}">
                <a16:creationId xmlns:a16="http://schemas.microsoft.com/office/drawing/2014/main" id="{98E11495-E4B0-1E8D-E421-3AFD33AC4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6. Terminated or Laid-off Worker</a:t>
            </a:r>
          </a:p>
        </p:txBody>
      </p:sp>
      <p:sp>
        <p:nvSpPr>
          <p:cNvPr id="15" name="TextBox 14">
            <a:extLst>
              <a:ext uri="{FF2B5EF4-FFF2-40B4-BE49-F238E27FC236}">
                <a16:creationId xmlns:a16="http://schemas.microsoft.com/office/drawing/2014/main" id="{9889CD2F-FB42-2A48-ADF4-AC8983A7776A}"/>
              </a:ext>
            </a:extLst>
          </p:cNvPr>
          <p:cNvSpPr txBox="1"/>
          <p:nvPr/>
        </p:nvSpPr>
        <p:spPr>
          <a:xfrm>
            <a:off x="277368" y="833246"/>
            <a:ext cx="8440783" cy="3170099"/>
          </a:xfrm>
          <a:prstGeom prst="rect">
            <a:avLst/>
          </a:prstGeom>
          <a:noFill/>
        </p:spPr>
        <p:txBody>
          <a:bodyPr wrap="square" lIns="91440" tIns="45720" rIns="91440" bIns="45720" rtlCol="0" anchor="ctr">
            <a:spAutoFit/>
          </a:bodyPr>
          <a:lstStyle/>
          <a:p>
            <a:endParaRPr lang="en-US" sz="2000" dirty="0">
              <a:solidFill>
                <a:srgbClr val="003366"/>
              </a:solidFill>
              <a:cs typeface="Arial"/>
            </a:endParaRPr>
          </a:p>
          <a:p>
            <a:r>
              <a:rPr lang="en-US" sz="2000" dirty="0">
                <a:solidFill>
                  <a:srgbClr val="003366"/>
                </a:solidFill>
                <a:cs typeface="Arial"/>
              </a:rPr>
              <a:t>One of the following is true when the customer has already been terminated or laid-off or has a notice to be terminated or laid off:</a:t>
            </a:r>
            <a:endParaRPr lang="en-US" sz="2000" dirty="0">
              <a:cs typeface="Arial"/>
            </a:endParaRPr>
          </a:p>
          <a:p>
            <a:endParaRPr lang="en-US" sz="2000" dirty="0">
              <a:solidFill>
                <a:srgbClr val="003366"/>
              </a:solidFill>
              <a:cs typeface="Arial"/>
            </a:endParaRPr>
          </a:p>
          <a:p>
            <a:r>
              <a:rPr lang="en-US" sz="2000" dirty="0">
                <a:solidFill>
                  <a:srgbClr val="003366"/>
                </a:solidFill>
                <a:cs typeface="Arial"/>
              </a:rPr>
              <a:t>•Eligible for or exhausted UI </a:t>
            </a:r>
            <a:r>
              <a:rPr lang="en-US" sz="2000" b="0" i="0" u="sng" dirty="0">
                <a:solidFill>
                  <a:srgbClr val="0000FF"/>
                </a:solidFill>
                <a:effectLst/>
                <a:cs typeface="Arial" panose="020B0604020202020204" pitchFamily="34" charset="0"/>
              </a:rPr>
              <a:t>and</a:t>
            </a:r>
            <a:r>
              <a:rPr lang="en-US" sz="2000" dirty="0">
                <a:solidFill>
                  <a:srgbClr val="003366"/>
                </a:solidFill>
                <a:cs typeface="Arial"/>
              </a:rPr>
              <a:t> </a:t>
            </a:r>
            <a:r>
              <a:rPr lang="en-US" sz="2000" b="1" dirty="0">
                <a:solidFill>
                  <a:srgbClr val="003366"/>
                </a:solidFill>
                <a:cs typeface="Arial"/>
              </a:rPr>
              <a:t>unlikely to return </a:t>
            </a:r>
            <a:r>
              <a:rPr lang="en-US" sz="2000" dirty="0">
                <a:solidFill>
                  <a:srgbClr val="003366"/>
                </a:solidFill>
                <a:cs typeface="Arial"/>
              </a:rPr>
              <a:t>to their previous industry or occupation.</a:t>
            </a:r>
            <a:endParaRPr lang="en-US" sz="2000" dirty="0">
              <a:cs typeface="Arial"/>
            </a:endParaRPr>
          </a:p>
          <a:p>
            <a:endParaRPr lang="en-US" sz="2000" i="1" dirty="0">
              <a:solidFill>
                <a:srgbClr val="003366"/>
              </a:solidFill>
              <a:cs typeface="Arial"/>
            </a:endParaRPr>
          </a:p>
          <a:p>
            <a:r>
              <a:rPr lang="en-US" sz="2000" dirty="0">
                <a:solidFill>
                  <a:srgbClr val="003366"/>
                </a:solidFill>
                <a:cs typeface="Arial"/>
              </a:rPr>
              <a:t>•</a:t>
            </a:r>
            <a:r>
              <a:rPr lang="en-US" sz="2000" b="1" dirty="0">
                <a:solidFill>
                  <a:schemeClr val="accent2">
                    <a:lumMod val="75000"/>
                  </a:schemeClr>
                </a:solidFill>
                <a:cs typeface="Arial"/>
              </a:rPr>
              <a:t>OR</a:t>
            </a:r>
            <a:r>
              <a:rPr lang="en-US" sz="2000" dirty="0">
                <a:solidFill>
                  <a:srgbClr val="003366"/>
                </a:solidFill>
                <a:cs typeface="Arial"/>
              </a:rPr>
              <a:t> was employed for at least 3 months but is not eligible for UI due to not enough earnings or having worked for an employer not covered by the State UI law </a:t>
            </a:r>
            <a:r>
              <a:rPr lang="en-US" sz="2000" b="0" i="0" u="sng" dirty="0">
                <a:solidFill>
                  <a:srgbClr val="0000FF"/>
                </a:solidFill>
                <a:effectLst/>
                <a:cs typeface="Arial" panose="020B0604020202020204" pitchFamily="34" charset="0"/>
              </a:rPr>
              <a:t>and</a:t>
            </a:r>
            <a:r>
              <a:rPr lang="en-US" sz="2000" dirty="0">
                <a:solidFill>
                  <a:srgbClr val="003366"/>
                </a:solidFill>
                <a:cs typeface="Arial" panose="020B0604020202020204" pitchFamily="34" charset="0"/>
              </a:rPr>
              <a:t> is </a:t>
            </a:r>
            <a:r>
              <a:rPr lang="en-US" sz="2000" b="1" dirty="0">
                <a:solidFill>
                  <a:srgbClr val="003366"/>
                </a:solidFill>
                <a:cs typeface="Arial" panose="020B0604020202020204" pitchFamily="34" charset="0"/>
              </a:rPr>
              <a:t>u</a:t>
            </a:r>
            <a:r>
              <a:rPr lang="en-US" sz="2000" b="1" dirty="0">
                <a:solidFill>
                  <a:srgbClr val="003366"/>
                </a:solidFill>
                <a:cs typeface="Arial"/>
              </a:rPr>
              <a:t>nlikely to return </a:t>
            </a:r>
            <a:r>
              <a:rPr lang="en-US" sz="2000" dirty="0">
                <a:solidFill>
                  <a:srgbClr val="003366"/>
                </a:solidFill>
                <a:cs typeface="Arial"/>
              </a:rPr>
              <a:t>to their previous industry or occupation.</a:t>
            </a:r>
            <a:endParaRPr lang="en-US" sz="2000" dirty="0">
              <a:cs typeface="Arial"/>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19</a:t>
            </a:fld>
            <a:endParaRPr lang="en-US"/>
          </a:p>
        </p:txBody>
      </p:sp>
      <p:sp>
        <p:nvSpPr>
          <p:cNvPr id="2" name="TextBox 1">
            <a:extLst>
              <a:ext uri="{FF2B5EF4-FFF2-40B4-BE49-F238E27FC236}">
                <a16:creationId xmlns:a16="http://schemas.microsoft.com/office/drawing/2014/main" id="{F6C7F241-6051-2C85-E0E8-9147384CC2FA}"/>
              </a:ext>
            </a:extLst>
          </p:cNvPr>
          <p:cNvSpPr txBox="1"/>
          <p:nvPr/>
        </p:nvSpPr>
        <p:spPr>
          <a:xfrm>
            <a:off x="2803902" y="3941045"/>
            <a:ext cx="5257800" cy="276999"/>
          </a:xfrm>
          <a:prstGeom prst="rect">
            <a:avLst/>
          </a:prstGeom>
          <a:noFill/>
        </p:spPr>
        <p:txBody>
          <a:bodyPr wrap="square" rtlCol="0">
            <a:spAutoFit/>
          </a:bodyPr>
          <a:lstStyle/>
          <a:p>
            <a:pPr algn="r"/>
            <a:r>
              <a:rPr lang="en-US" sz="1200" i="1" dirty="0">
                <a:solidFill>
                  <a:schemeClr val="accent2">
                    <a:lumMod val="75000"/>
                  </a:schemeClr>
                </a:solidFill>
              </a:rPr>
              <a:t>See next slide for ‘unlikely to return to previous industry or occupation’ definition</a:t>
            </a:r>
          </a:p>
        </p:txBody>
      </p:sp>
    </p:spTree>
    <p:extLst>
      <p:ext uri="{BB962C8B-B14F-4D97-AF65-F5344CB8AC3E}">
        <p14:creationId xmlns:p14="http://schemas.microsoft.com/office/powerpoint/2010/main" val="68468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2D04A-C760-EF41-A201-E62F05A6A9E2}"/>
              </a:ext>
            </a:extLst>
          </p:cNvPr>
          <p:cNvSpPr/>
          <p:nvPr/>
        </p:nvSpPr>
        <p:spPr>
          <a:xfrm>
            <a:off x="0" y="0"/>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7550"/>
            <a:ext cx="9144000" cy="1905000"/>
          </a:xfrm>
          <a:prstGeom prst="rect">
            <a:avLst/>
          </a:prstGeom>
        </p:spPr>
      </p:pic>
      <p:pic>
        <p:nvPicPr>
          <p:cNvPr id="4" name="Picture 3">
            <a:extLst>
              <a:ext uri="{FF2B5EF4-FFF2-40B4-BE49-F238E27FC236}">
                <a16:creationId xmlns:a16="http://schemas.microsoft.com/office/drawing/2014/main" id="{9FF956F4-0E90-774C-96C3-6A2A7C4AB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14350"/>
            <a:ext cx="5087666" cy="392993"/>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533400" y="1166069"/>
            <a:ext cx="3200400" cy="369332"/>
          </a:xfrm>
          <a:prstGeom prst="rect">
            <a:avLst/>
          </a:prstGeom>
          <a:noFill/>
        </p:spPr>
        <p:txBody>
          <a:bodyPr wrap="square" rtlCol="0">
            <a:spAutoFit/>
          </a:bodyPr>
          <a:lstStyle/>
          <a:p>
            <a:r>
              <a:rPr lang="en-US" b="1">
                <a:solidFill>
                  <a:srgbClr val="003366"/>
                </a:solidFill>
                <a:latin typeface="Arial Black" panose="020B0604020202020204" pitchFamily="34" charset="0"/>
                <a:cs typeface="Arial Black" panose="020B0604020202020204" pitchFamily="34" charset="0"/>
              </a:rPr>
              <a:t>Training Agenda</a:t>
            </a:r>
          </a:p>
        </p:txBody>
      </p:sp>
      <p:sp>
        <p:nvSpPr>
          <p:cNvPr id="6" name="TextBox 5">
            <a:extLst>
              <a:ext uri="{FF2B5EF4-FFF2-40B4-BE49-F238E27FC236}">
                <a16:creationId xmlns:a16="http://schemas.microsoft.com/office/drawing/2014/main" id="{A0171795-F59E-3844-B184-6D3EF8DFCE4F}"/>
              </a:ext>
            </a:extLst>
          </p:cNvPr>
          <p:cNvSpPr txBox="1"/>
          <p:nvPr/>
        </p:nvSpPr>
        <p:spPr>
          <a:xfrm>
            <a:off x="4114800" y="2918996"/>
            <a:ext cx="3200400" cy="338554"/>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Subtitle</a:t>
            </a:r>
          </a:p>
        </p:txBody>
      </p:sp>
      <p:sp>
        <p:nvSpPr>
          <p:cNvPr id="9" name="TextBox 8">
            <a:extLst>
              <a:ext uri="{FF2B5EF4-FFF2-40B4-BE49-F238E27FC236}">
                <a16:creationId xmlns:a16="http://schemas.microsoft.com/office/drawing/2014/main" id="{D97899C9-4267-0F4F-A25E-BA4EF55C0244}"/>
              </a:ext>
            </a:extLst>
          </p:cNvPr>
          <p:cNvSpPr txBox="1"/>
          <p:nvPr/>
        </p:nvSpPr>
        <p:spPr>
          <a:xfrm>
            <a:off x="521447" y="1502139"/>
            <a:ext cx="3962400"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Overview of Changes</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WIOA Adult Eligibility</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WIOA DW Eligibility &amp; Dislocation Types</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WIOA Adult Priority Populations</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Documentation &amp; Registration</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New Data Collection</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Follow-up &amp; Planned Exit</a:t>
            </a:r>
          </a:p>
          <a:p>
            <a:pPr marL="285750" indent="-285750">
              <a:buFont typeface="Arial" panose="020B0604020202020204" pitchFamily="34" charset="0"/>
              <a:buChar char="•"/>
            </a:pPr>
            <a:r>
              <a:rPr lang="en-US" sz="1400" b="1" dirty="0">
                <a:solidFill>
                  <a:srgbClr val="003366"/>
                </a:solidFill>
                <a:latin typeface="Calibri" panose="020F0502020204030204" pitchFamily="34" charset="0"/>
                <a:ea typeface="Calibri" panose="020F0502020204030204" pitchFamily="34" charset="0"/>
                <a:cs typeface="Calibri" panose="020F0502020204030204" pitchFamily="34" charset="0"/>
              </a:rPr>
              <a:t>Transition</a:t>
            </a:r>
          </a:p>
        </p:txBody>
      </p:sp>
      <p:sp>
        <p:nvSpPr>
          <p:cNvPr id="13" name="Rectangle 12">
            <a:extLst>
              <a:ext uri="{FF2B5EF4-FFF2-40B4-BE49-F238E27FC236}">
                <a16:creationId xmlns:a16="http://schemas.microsoft.com/office/drawing/2014/main" id="{058C7FCA-75A3-6F4B-BBDB-A97AB34F383B}"/>
              </a:ext>
            </a:extLst>
          </p:cNvPr>
          <p:cNvSpPr/>
          <p:nvPr/>
        </p:nvSpPr>
        <p:spPr>
          <a:xfrm>
            <a:off x="6154466" y="0"/>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6321709" y="76500"/>
            <a:ext cx="2664109" cy="4578176"/>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Background</a:t>
            </a:r>
          </a:p>
          <a:p>
            <a:endParaRPr lang="en-US" sz="1400" b="1" dirty="0">
              <a:solidFill>
                <a:schemeClr val="bg1"/>
              </a:solidFill>
              <a:latin typeface="Arial" panose="020B0604020202020204" pitchFamily="34" charset="0"/>
              <a:cs typeface="Arial" panose="020B0604020202020204" pitchFamily="34" charset="0"/>
            </a:endParaRPr>
          </a:p>
          <a:p>
            <a:pPr marR="0" lvl="0">
              <a:spcBef>
                <a:spcPts val="0"/>
              </a:spcBef>
              <a:spcAft>
                <a:spcPts val="60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June 2020, the US Department of Labor released TEGL 23-19, where new data validation requirements were outlined for enrollment into WIOA Title-1 services. As a result of the new requirements, all nine Local Workforce Development Boards in Oregon collaborated to review and explore solutions to address the new requirements. </a:t>
            </a:r>
          </a:p>
          <a:p>
            <a:pPr marR="81280" lvl="0">
              <a:spcBef>
                <a:spcPts val="260"/>
              </a:spcBef>
              <a:spcAft>
                <a:spcPts val="600"/>
              </a:spcAft>
              <a:tabLst>
                <a:tab pos="457200" algn="l"/>
              </a:tabLs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a result of this review, in 2021, the Oregon Workforce Partnership approved changes to modify registration processes to be in compliance with WIOA Title-1 and implement follow-up services.  </a:t>
            </a:r>
          </a:p>
        </p:txBody>
      </p:sp>
    </p:spTree>
    <p:extLst>
      <p:ext uri="{BB962C8B-B14F-4D97-AF65-F5344CB8AC3E}">
        <p14:creationId xmlns:p14="http://schemas.microsoft.com/office/powerpoint/2010/main" val="218097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lant, forest&#10;&#10;Description automatically generated">
            <a:extLst>
              <a:ext uri="{FF2B5EF4-FFF2-40B4-BE49-F238E27FC236}">
                <a16:creationId xmlns:a16="http://schemas.microsoft.com/office/drawing/2014/main" id="{98E11495-E4B0-1E8D-E421-3AFD33AC4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0" y="-36467"/>
            <a:ext cx="9144000"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423504"/>
            <a:ext cx="8610600" cy="400110"/>
          </a:xfrm>
          <a:prstGeom prst="rect">
            <a:avLst/>
          </a:prstGeom>
          <a:noFill/>
        </p:spPr>
        <p:txBody>
          <a:bodyPr wrap="square" rtlCol="0" anchor="ctr">
            <a:spAutoFit/>
          </a:bodyPr>
          <a:lstStyle/>
          <a:p>
            <a:r>
              <a:rPr lang="en-US" sz="2000" b="1">
                <a:solidFill>
                  <a:schemeClr val="bg1"/>
                </a:solidFill>
                <a:latin typeface="Arial Black" panose="020B0604020202020204" pitchFamily="34" charset="0"/>
                <a:cs typeface="Arial Black" panose="020B0604020202020204" pitchFamily="34" charset="0"/>
              </a:rPr>
              <a:t>6. Terminated or Laid-off Worker</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 y="1364364"/>
            <a:ext cx="8610600" cy="2523768"/>
          </a:xfrm>
          <a:prstGeom prst="rect">
            <a:avLst/>
          </a:prstGeom>
          <a:noFill/>
        </p:spPr>
        <p:txBody>
          <a:bodyPr wrap="square" rtlCol="0" anchor="ctr">
            <a:spAutoFit/>
          </a:bodyPr>
          <a:lstStyle/>
          <a:p>
            <a:r>
              <a:rPr lang="en-US" i="1" dirty="0">
                <a:solidFill>
                  <a:srgbClr val="003366"/>
                </a:solidFill>
                <a:latin typeface="Arial" panose="020B0604020202020204" pitchFamily="34" charset="0"/>
                <a:cs typeface="Arial" panose="020B0604020202020204" pitchFamily="34" charset="0"/>
              </a:rPr>
              <a:t>*unlikely to return is defined as one of the following</a:t>
            </a:r>
          </a:p>
          <a:p>
            <a:pPr marL="628650" lvl="1" indent="-171450">
              <a:buFont typeface="Arial" panose="020B0604020202020204" pitchFamily="34" charset="0"/>
              <a:buChar char="•"/>
            </a:pPr>
            <a:r>
              <a:rPr lang="en-US" sz="1400" b="1" dirty="0">
                <a:solidFill>
                  <a:schemeClr val="tx2">
                    <a:lumMod val="75000"/>
                  </a:schemeClr>
                </a:solidFill>
                <a:ea typeface="Calibri" panose="020F0502020204030204" pitchFamily="34" charset="0"/>
              </a:rPr>
              <a:t>N</a:t>
            </a:r>
            <a:r>
              <a:rPr lang="en-US" sz="1400" b="1" dirty="0">
                <a:solidFill>
                  <a:schemeClr val="tx2">
                    <a:lumMod val="75000"/>
                  </a:schemeClr>
                </a:solidFill>
                <a:effectLst/>
                <a:ea typeface="Calibri" panose="020F0502020204030204" pitchFamily="34" charset="0"/>
              </a:rPr>
              <a:t>egative economic conditions </a:t>
            </a:r>
            <a:r>
              <a:rPr lang="en-US" sz="1400" dirty="0">
                <a:solidFill>
                  <a:schemeClr val="tx2">
                    <a:lumMod val="75000"/>
                  </a:schemeClr>
                </a:solidFill>
                <a:ea typeface="Calibri" panose="020F0502020204030204" pitchFamily="34" charset="0"/>
              </a:rPr>
              <a:t>on</a:t>
            </a:r>
            <a:r>
              <a:rPr lang="en-US" sz="1400" b="1" dirty="0">
                <a:solidFill>
                  <a:schemeClr val="tx2">
                    <a:lumMod val="75000"/>
                  </a:schemeClr>
                </a:solidFill>
                <a:ea typeface="Calibri" panose="020F0502020204030204" pitchFamily="34" charset="0"/>
              </a:rPr>
              <a:t> </a:t>
            </a:r>
            <a:r>
              <a:rPr lang="en-US" sz="1400" dirty="0">
                <a:solidFill>
                  <a:schemeClr val="tx2">
                    <a:lumMod val="75000"/>
                  </a:schemeClr>
                </a:solidFill>
                <a:ea typeface="Calibri" panose="020F0502020204030204" pitchFamily="34" charset="0"/>
              </a:rPr>
              <a:t>the</a:t>
            </a:r>
            <a:r>
              <a:rPr lang="en-US" sz="1400" dirty="0">
                <a:solidFill>
                  <a:schemeClr val="tx2">
                    <a:lumMod val="75000"/>
                  </a:schemeClr>
                </a:solidFill>
                <a:effectLst/>
                <a:ea typeface="Calibri" panose="020F0502020204030204" pitchFamily="34" charset="0"/>
              </a:rPr>
              <a:t> industry or occupation (e.g., pandemic or natural disaster impacts).</a:t>
            </a:r>
          </a:p>
          <a:p>
            <a:pPr marL="628650" lvl="1" indent="-171450">
              <a:buFont typeface="Arial" panose="020B0604020202020204" pitchFamily="34" charset="0"/>
              <a:buChar char="•"/>
            </a:pPr>
            <a:r>
              <a:rPr lang="en-US" sz="1400" b="1" dirty="0">
                <a:solidFill>
                  <a:schemeClr val="tx2">
                    <a:lumMod val="75000"/>
                  </a:schemeClr>
                </a:solidFill>
                <a:ea typeface="Calibri" panose="020F0502020204030204" pitchFamily="34" charset="0"/>
              </a:rPr>
              <a:t>D</a:t>
            </a:r>
            <a:r>
              <a:rPr lang="en-US" sz="1400" b="1" dirty="0">
                <a:solidFill>
                  <a:schemeClr val="tx2">
                    <a:lumMod val="75000"/>
                  </a:schemeClr>
                </a:solidFill>
                <a:effectLst/>
                <a:ea typeface="Calibri" panose="020F0502020204030204" pitchFamily="34" charset="0"/>
              </a:rPr>
              <a:t>ecline</a:t>
            </a:r>
            <a:r>
              <a:rPr lang="en-US" sz="1400" dirty="0">
                <a:solidFill>
                  <a:schemeClr val="tx2">
                    <a:lumMod val="75000"/>
                  </a:schemeClr>
                </a:solidFill>
                <a:effectLst/>
                <a:ea typeface="Calibri" panose="020F0502020204030204" pitchFamily="34" charset="0"/>
              </a:rPr>
              <a:t> in the person’s occupation in the labor market.</a:t>
            </a:r>
          </a:p>
          <a:p>
            <a:pPr marL="628650" lvl="1" indent="-171450">
              <a:buFont typeface="Arial" panose="020B0604020202020204" pitchFamily="34" charset="0"/>
              <a:buChar char="•"/>
            </a:pPr>
            <a:r>
              <a:rPr lang="en-US" sz="1400" b="1" dirty="0">
                <a:solidFill>
                  <a:schemeClr val="tx2">
                    <a:lumMod val="75000"/>
                  </a:schemeClr>
                </a:solidFill>
                <a:effectLst/>
                <a:ea typeface="Calibri" panose="020F0502020204030204" pitchFamily="34" charset="0"/>
              </a:rPr>
              <a:t>Significant barriers to employment</a:t>
            </a:r>
            <a:r>
              <a:rPr lang="en-US" sz="1400" dirty="0">
                <a:solidFill>
                  <a:schemeClr val="tx2">
                    <a:lumMod val="75000"/>
                  </a:schemeClr>
                </a:solidFill>
                <a:effectLst/>
                <a:ea typeface="Calibri" panose="020F0502020204030204" pitchFamily="34" charset="0"/>
              </a:rPr>
              <a:t>, such as criminal background, lack of high school diploma or GED, disability, homelessness, cultural or language barriers, older worker (55+) or deficient in basic skills.</a:t>
            </a:r>
          </a:p>
          <a:p>
            <a:pPr marL="628650" lvl="1" indent="-171450">
              <a:buFont typeface="Arial" panose="020B0604020202020204" pitchFamily="34" charset="0"/>
              <a:buChar char="•"/>
            </a:pPr>
            <a:r>
              <a:rPr lang="en-US" sz="1400" b="1" dirty="0">
                <a:solidFill>
                  <a:schemeClr val="tx2">
                    <a:lumMod val="75000"/>
                  </a:schemeClr>
                </a:solidFill>
                <a:ea typeface="Calibri" panose="020F0502020204030204" pitchFamily="34" charset="0"/>
              </a:rPr>
              <a:t>P</a:t>
            </a:r>
            <a:r>
              <a:rPr lang="en-US" sz="1400" b="1" dirty="0">
                <a:solidFill>
                  <a:schemeClr val="tx2">
                    <a:lumMod val="75000"/>
                  </a:schemeClr>
                </a:solidFill>
                <a:effectLst/>
                <a:ea typeface="Calibri" panose="020F0502020204030204" pitchFamily="34" charset="0"/>
              </a:rPr>
              <a:t>revious industry or occupation </a:t>
            </a:r>
            <a:r>
              <a:rPr lang="en-US" sz="1400" dirty="0">
                <a:solidFill>
                  <a:schemeClr val="tx2">
                    <a:lumMod val="75000"/>
                  </a:schemeClr>
                </a:solidFill>
                <a:effectLst/>
                <a:ea typeface="Calibri" panose="020F0502020204030204" pitchFamily="34" charset="0"/>
              </a:rPr>
              <a:t>has been eliminated or the </a:t>
            </a:r>
            <a:r>
              <a:rPr lang="en-US" sz="1400" dirty="0">
                <a:solidFill>
                  <a:schemeClr val="tx2">
                    <a:lumMod val="75000"/>
                  </a:schemeClr>
                </a:solidFill>
                <a:ea typeface="Calibri" panose="020F0502020204030204" pitchFamily="34" charset="0"/>
              </a:rPr>
              <a:t>person</a:t>
            </a:r>
            <a:r>
              <a:rPr lang="en-US" sz="1400" dirty="0">
                <a:solidFill>
                  <a:schemeClr val="tx2">
                    <a:lumMod val="75000"/>
                  </a:schemeClr>
                </a:solidFill>
                <a:effectLst/>
                <a:ea typeface="Calibri" panose="020F0502020204030204" pitchFamily="34" charset="0"/>
              </a:rPr>
              <a:t> has been unable to secure a position at </a:t>
            </a:r>
            <a:r>
              <a:rPr lang="en-US" sz="1400" dirty="0">
                <a:solidFill>
                  <a:schemeClr val="tx2">
                    <a:lumMod val="75000"/>
                  </a:schemeClr>
                </a:solidFill>
                <a:ea typeface="Calibri" panose="020F0502020204030204" pitchFamily="34" charset="0"/>
              </a:rPr>
              <a:t>the same income</a:t>
            </a:r>
            <a:r>
              <a:rPr lang="en-US" sz="1400" dirty="0">
                <a:solidFill>
                  <a:schemeClr val="tx2">
                    <a:lumMod val="75000"/>
                  </a:schemeClr>
                </a:solidFill>
                <a:effectLst/>
                <a:ea typeface="Calibri" panose="020F0502020204030204" pitchFamily="34" charset="0"/>
              </a:rPr>
              <a:t> level </a:t>
            </a:r>
            <a:r>
              <a:rPr lang="en-US" sz="1400" dirty="0">
                <a:solidFill>
                  <a:schemeClr val="tx2">
                    <a:lumMod val="75000"/>
                  </a:schemeClr>
                </a:solidFill>
                <a:ea typeface="Calibri" panose="020F0502020204030204" pitchFamily="34" charset="0"/>
              </a:rPr>
              <a:t>as</a:t>
            </a:r>
            <a:r>
              <a:rPr lang="en-US" sz="1400" dirty="0">
                <a:solidFill>
                  <a:schemeClr val="tx2">
                    <a:lumMod val="75000"/>
                  </a:schemeClr>
                </a:solidFill>
                <a:effectLst/>
                <a:ea typeface="Calibri" panose="020F0502020204030204" pitchFamily="34" charset="0"/>
              </a:rPr>
              <a:t> their previous </a:t>
            </a:r>
            <a:r>
              <a:rPr lang="en-US" sz="1400" dirty="0">
                <a:solidFill>
                  <a:schemeClr val="tx2">
                    <a:lumMod val="75000"/>
                  </a:schemeClr>
                </a:solidFill>
                <a:ea typeface="Calibri" panose="020F0502020204030204" pitchFamily="34" charset="0"/>
              </a:rPr>
              <a:t>position</a:t>
            </a:r>
            <a:r>
              <a:rPr lang="en-US" sz="1400" dirty="0">
                <a:solidFill>
                  <a:schemeClr val="tx2">
                    <a:lumMod val="75000"/>
                  </a:schemeClr>
                </a:solidFill>
                <a:effectLst/>
                <a:ea typeface="Calibri" panose="020F0502020204030204" pitchFamily="34" charset="0"/>
              </a:rPr>
              <a:t>.</a:t>
            </a:r>
          </a:p>
          <a:p>
            <a:pPr marL="628650" lvl="1" indent="-171450">
              <a:buFont typeface="Arial" panose="020B0604020202020204" pitchFamily="34" charset="0"/>
              <a:buChar char="•"/>
            </a:pPr>
            <a:r>
              <a:rPr lang="en-US" sz="1400" b="1" dirty="0">
                <a:solidFill>
                  <a:schemeClr val="tx2">
                    <a:lumMod val="75000"/>
                  </a:schemeClr>
                </a:solidFill>
                <a:effectLst/>
                <a:ea typeface="Calibri" panose="020F0502020204030204" pitchFamily="34" charset="0"/>
              </a:rPr>
              <a:t>Exhausted their unemployment benefits </a:t>
            </a:r>
            <a:r>
              <a:rPr lang="en-US" sz="1400" dirty="0">
                <a:solidFill>
                  <a:schemeClr val="tx2">
                    <a:lumMod val="75000"/>
                  </a:schemeClr>
                </a:solidFill>
                <a:effectLst/>
                <a:ea typeface="Calibri" panose="020F0502020204030204" pitchFamily="34" charset="0"/>
              </a:rPr>
              <a:t>and have been unable to find a job in their previous industry or occupation.</a:t>
            </a:r>
          </a:p>
          <a:p>
            <a:pPr marL="628650" lvl="1" indent="-171450">
              <a:buFont typeface="Arial" panose="020B0604020202020204" pitchFamily="34" charset="0"/>
              <a:buChar char="•"/>
            </a:pPr>
            <a:r>
              <a:rPr lang="en-US" sz="1400" b="1" dirty="0">
                <a:solidFill>
                  <a:schemeClr val="tx2">
                    <a:lumMod val="75000"/>
                  </a:schemeClr>
                </a:solidFill>
                <a:effectLst/>
                <a:ea typeface="Calibri" panose="020F0502020204030204" pitchFamily="34" charset="0"/>
              </a:rPr>
              <a:t>Seasonally employed and unlikely to return </a:t>
            </a:r>
            <a:r>
              <a:rPr lang="en-US" sz="1400" dirty="0">
                <a:solidFill>
                  <a:schemeClr val="tx2">
                    <a:lumMod val="75000"/>
                  </a:schemeClr>
                </a:solidFill>
                <a:effectLst/>
                <a:ea typeface="Calibri" panose="020F0502020204030204" pitchFamily="34" charset="0"/>
              </a:rPr>
              <a:t>because of </a:t>
            </a:r>
            <a:r>
              <a:rPr lang="en-US" sz="1400" dirty="0">
                <a:solidFill>
                  <a:schemeClr val="tx2">
                    <a:lumMod val="75000"/>
                  </a:schemeClr>
                </a:solidFill>
                <a:ea typeface="Calibri" panose="020F0502020204030204" pitchFamily="34" charset="0"/>
              </a:rPr>
              <a:t>automation of the position</a:t>
            </a:r>
            <a:r>
              <a:rPr lang="en-US" sz="1400" dirty="0">
                <a:solidFill>
                  <a:schemeClr val="tx2">
                    <a:lumMod val="75000"/>
                  </a:schemeClr>
                </a:solidFill>
                <a:effectLst/>
                <a:ea typeface="Calibri" panose="020F0502020204030204" pitchFamily="34" charset="0"/>
              </a:rPr>
              <a:t> or a significant change</a:t>
            </a:r>
            <a:r>
              <a:rPr lang="en-US" sz="1400" dirty="0">
                <a:solidFill>
                  <a:schemeClr val="tx2">
                    <a:lumMod val="75000"/>
                  </a:schemeClr>
                </a:solidFill>
                <a:ea typeface="Calibri" panose="020F0502020204030204" pitchFamily="34" charset="0"/>
              </a:rPr>
              <a:t> in </a:t>
            </a:r>
            <a:r>
              <a:rPr lang="en-US" sz="1400" dirty="0">
                <a:solidFill>
                  <a:schemeClr val="tx2">
                    <a:lumMod val="75000"/>
                  </a:schemeClr>
                </a:solidFill>
                <a:effectLst/>
                <a:ea typeface="Calibri" panose="020F0502020204030204" pitchFamily="34" charset="0"/>
              </a:rPr>
              <a:t>normal seasonal employment patterns.</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20</a:t>
            </a:fld>
            <a:endParaRPr lang="en-US"/>
          </a:p>
        </p:txBody>
      </p:sp>
    </p:spTree>
    <p:extLst>
      <p:ext uri="{BB962C8B-B14F-4D97-AF65-F5344CB8AC3E}">
        <p14:creationId xmlns:p14="http://schemas.microsoft.com/office/powerpoint/2010/main" val="257406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21</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609600" y="2138124"/>
            <a:ext cx="7467600" cy="523220"/>
          </a:xfrm>
          <a:prstGeom prst="rect">
            <a:avLst/>
          </a:prstGeom>
          <a:noFill/>
        </p:spPr>
        <p:txBody>
          <a:bodyPr wrap="square" rtlCol="0" anchor="ctr">
            <a:spAutoFit/>
          </a:bodyPr>
          <a:lstStyle/>
          <a:p>
            <a:pPr algn="ctr"/>
            <a:r>
              <a:rPr lang="en-US" sz="2800" b="1">
                <a:solidFill>
                  <a:schemeClr val="bg1"/>
                </a:solidFill>
                <a:latin typeface="Arial Black" panose="020B0604020202020204" pitchFamily="34" charset="0"/>
                <a:cs typeface="Arial Black" panose="020B0604020202020204" pitchFamily="34" charset="0"/>
              </a:rPr>
              <a:t>Enrollment &amp; Services Flow in I-Trac</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78670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6629401" y="-9525"/>
            <a:ext cx="2523448"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22</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6705600" y="1523279"/>
            <a:ext cx="2362200"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Enrollment &amp; Services Flow</a:t>
            </a:r>
          </a:p>
        </p:txBody>
      </p:sp>
      <p:pic>
        <p:nvPicPr>
          <p:cNvPr id="3" name="Picture 2">
            <a:extLst>
              <a:ext uri="{FF2B5EF4-FFF2-40B4-BE49-F238E27FC236}">
                <a16:creationId xmlns:a16="http://schemas.microsoft.com/office/drawing/2014/main" id="{8F81CAAD-8BE0-9650-8AE6-BA9C69E5371D}"/>
              </a:ext>
            </a:extLst>
          </p:cNvPr>
          <p:cNvPicPr>
            <a:picLocks noChangeAspect="1"/>
          </p:cNvPicPr>
          <p:nvPr/>
        </p:nvPicPr>
        <p:blipFill>
          <a:blip r:embed="rId2"/>
          <a:stretch>
            <a:fillRect/>
          </a:stretch>
        </p:blipFill>
        <p:spPr>
          <a:xfrm>
            <a:off x="158311" y="168255"/>
            <a:ext cx="6394889"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261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6629401" y="-9525"/>
            <a:ext cx="2523448"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23</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6705600" y="1523279"/>
            <a:ext cx="2362200"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Enrollment &amp; Services Flow</a:t>
            </a:r>
          </a:p>
        </p:txBody>
      </p:sp>
      <p:sp>
        <p:nvSpPr>
          <p:cNvPr id="7" name="Rectangle 6">
            <a:extLst>
              <a:ext uri="{FF2B5EF4-FFF2-40B4-BE49-F238E27FC236}">
                <a16:creationId xmlns:a16="http://schemas.microsoft.com/office/drawing/2014/main" id="{27106F4C-AB4A-AAA6-56B9-7F9DC600BB34}"/>
              </a:ext>
            </a:extLst>
          </p:cNvPr>
          <p:cNvSpPr/>
          <p:nvPr/>
        </p:nvSpPr>
        <p:spPr>
          <a:xfrm>
            <a:off x="0" y="-36467"/>
            <a:ext cx="6629402" cy="112665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Providers Tab - ADD Enrollment(s)</a:t>
            </a:r>
          </a:p>
        </p:txBody>
      </p:sp>
      <p:sp>
        <p:nvSpPr>
          <p:cNvPr id="8" name="TextBox 7">
            <a:extLst>
              <a:ext uri="{FF2B5EF4-FFF2-40B4-BE49-F238E27FC236}">
                <a16:creationId xmlns:a16="http://schemas.microsoft.com/office/drawing/2014/main" id="{17AB0ED5-311F-A958-069D-E4B3652B7147}"/>
              </a:ext>
            </a:extLst>
          </p:cNvPr>
          <p:cNvSpPr txBox="1"/>
          <p:nvPr/>
        </p:nvSpPr>
        <p:spPr>
          <a:xfrm>
            <a:off x="132976" y="1136449"/>
            <a:ext cx="6411376" cy="3323987"/>
          </a:xfrm>
          <a:prstGeom prst="rect">
            <a:avLst/>
          </a:prstGeom>
          <a:noFill/>
        </p:spPr>
        <p:txBody>
          <a:bodyPr wrap="square" rtlCol="0">
            <a:spAutoFit/>
          </a:bodyPr>
          <a:lstStyle/>
          <a:p>
            <a:pPr marL="342900" indent="-342900">
              <a:buFont typeface="+mj-lt"/>
              <a:buAutoNum type="arabicPeriod"/>
            </a:pPr>
            <a:r>
              <a:rPr lang="en-US" sz="1400" dirty="0">
                <a:solidFill>
                  <a:srgbClr val="003366"/>
                </a:solidFill>
              </a:rPr>
              <a:t>Staff will manually </a:t>
            </a:r>
            <a:r>
              <a:rPr lang="en-US" sz="1400" b="1" u="sng" dirty="0">
                <a:solidFill>
                  <a:srgbClr val="00B050"/>
                </a:solidFill>
              </a:rPr>
              <a:t>ADD</a:t>
            </a:r>
            <a:r>
              <a:rPr lang="en-US" sz="1400" dirty="0">
                <a:solidFill>
                  <a:srgbClr val="00B050"/>
                </a:solidFill>
              </a:rPr>
              <a:t> </a:t>
            </a:r>
            <a:r>
              <a:rPr lang="en-US" sz="1400" dirty="0">
                <a:solidFill>
                  <a:srgbClr val="003366"/>
                </a:solidFill>
              </a:rPr>
              <a:t>Adult enrollments. EOP providers are to use their own organization as the Adult provider and not a WorkSource Center provider. </a:t>
            </a:r>
          </a:p>
          <a:p>
            <a:pPr marL="342900" indent="-342900">
              <a:buFont typeface="+mj-lt"/>
              <a:buAutoNum type="arabicPeriod"/>
            </a:pPr>
            <a:endParaRPr lang="en-US" sz="1400" dirty="0">
              <a:solidFill>
                <a:srgbClr val="003366"/>
              </a:solidFill>
            </a:endParaRPr>
          </a:p>
          <a:p>
            <a:pPr marL="342900" indent="-342900">
              <a:buFont typeface="+mj-lt"/>
              <a:buAutoNum type="arabicPeriod"/>
            </a:pPr>
            <a:r>
              <a:rPr lang="en-US" sz="1400" dirty="0">
                <a:solidFill>
                  <a:srgbClr val="003366"/>
                </a:solidFill>
              </a:rPr>
              <a:t>Customers may be co-enrolled in Adult and DW. WSPM staff may enroll a participant in DW after a EOP provider has enrolled them in Adult. </a:t>
            </a:r>
          </a:p>
          <a:p>
            <a:pPr marL="342900" indent="-342900">
              <a:buFont typeface="+mj-lt"/>
              <a:buAutoNum type="arabicPeriod"/>
            </a:pPr>
            <a:endParaRPr lang="en-US" sz="1400" dirty="0">
              <a:solidFill>
                <a:srgbClr val="003366"/>
              </a:solidFill>
            </a:endParaRPr>
          </a:p>
          <a:p>
            <a:pPr marL="342900" indent="-342900">
              <a:buFont typeface="+mj-lt"/>
              <a:buAutoNum type="arabicPeriod"/>
            </a:pPr>
            <a:r>
              <a:rPr lang="en-US" sz="1400" dirty="0">
                <a:solidFill>
                  <a:srgbClr val="003366"/>
                </a:solidFill>
              </a:rPr>
              <a:t>If a customer comes to EOP from a WSPM referral they may be enrolled in DW. At that point, the EOP provider must then enroll them in Adult.</a:t>
            </a:r>
          </a:p>
          <a:p>
            <a:pPr marL="342900" indent="-342900">
              <a:buFont typeface="+mj-lt"/>
              <a:buAutoNum type="arabicPeriod"/>
            </a:pPr>
            <a:endParaRPr lang="en-US" sz="1400" dirty="0">
              <a:solidFill>
                <a:srgbClr val="003366"/>
              </a:solidFill>
            </a:endParaRPr>
          </a:p>
          <a:p>
            <a:pPr marL="342900" indent="-342900">
              <a:buFont typeface="+mj-lt"/>
              <a:buAutoNum type="arabicPeriod"/>
            </a:pPr>
            <a:r>
              <a:rPr lang="en-US" sz="1400" dirty="0">
                <a:solidFill>
                  <a:srgbClr val="003366"/>
                </a:solidFill>
              </a:rPr>
              <a:t>After the first WIOA record is added, if a second WIOA enrollment is added it will import details from the first record making data entry faster.</a:t>
            </a:r>
          </a:p>
          <a:p>
            <a:pPr marL="342900" indent="-342900">
              <a:buFont typeface="+mj-lt"/>
              <a:buAutoNum type="arabicPeriod"/>
            </a:pPr>
            <a:endParaRPr lang="en-US" sz="1400" dirty="0">
              <a:solidFill>
                <a:srgbClr val="003366"/>
              </a:solidFill>
            </a:endParaRPr>
          </a:p>
          <a:p>
            <a:pPr marL="342900" indent="-342900">
              <a:buFont typeface="+mj-lt"/>
              <a:buAutoNum type="arabicPeriod"/>
            </a:pPr>
            <a:r>
              <a:rPr lang="en-US" sz="1400" dirty="0">
                <a:solidFill>
                  <a:srgbClr val="003366"/>
                </a:solidFill>
              </a:rPr>
              <a:t>Where staff are enrolling a customer who is already enrolled in another local Workforce Board area, the data will import from that record.  If that record is active, you are accepting that local area’s documentation and eligibility results.</a:t>
            </a:r>
          </a:p>
        </p:txBody>
      </p:sp>
    </p:spTree>
    <p:extLst>
      <p:ext uri="{BB962C8B-B14F-4D97-AF65-F5344CB8AC3E}">
        <p14:creationId xmlns:p14="http://schemas.microsoft.com/office/powerpoint/2010/main" val="4284017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24</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1922681"/>
            <a:ext cx="6858000" cy="954107"/>
          </a:xfrm>
          <a:prstGeom prst="rect">
            <a:avLst/>
          </a:prstGeom>
          <a:noFill/>
        </p:spPr>
        <p:txBody>
          <a:bodyPr wrap="square" rtlCol="0" anchor="ctr">
            <a:spAutoFit/>
          </a:bodyPr>
          <a:lstStyle/>
          <a:p>
            <a:pPr algn="ctr"/>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1510722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25</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505200" y="1581150"/>
            <a:ext cx="5029200" cy="738664"/>
          </a:xfrm>
          <a:prstGeom prst="rect">
            <a:avLst/>
          </a:prstGeom>
          <a:noFill/>
        </p:spPr>
        <p:txBody>
          <a:bodyPr wrap="square" rtlCol="0" anchor="ctr">
            <a:spAutoFit/>
          </a:bodyPr>
          <a:lstStyle/>
          <a:p>
            <a:r>
              <a:rPr lang="en-US" sz="1400" b="1" u="sng" dirty="0">
                <a:solidFill>
                  <a:srgbClr val="009999"/>
                </a:solidFill>
                <a:latin typeface="Arial" panose="020B0604020202020204" pitchFamily="34" charset="0"/>
                <a:cs typeface="Arial" panose="020B0604020202020204" pitchFamily="34" charset="0"/>
              </a:rPr>
              <a:t>Sex and Gender Identity</a:t>
            </a:r>
          </a:p>
          <a:p>
            <a:r>
              <a:rPr lang="en-US" sz="1400" dirty="0">
                <a:solidFill>
                  <a:srgbClr val="003366"/>
                </a:solidFill>
                <a:cs typeface="Arial" panose="020B0604020202020204" pitchFamily="34" charset="0"/>
              </a:rPr>
              <a:t>Wherever Sex (at birth) is collected, Gender (Identity) will also be collected.  </a:t>
            </a:r>
            <a:r>
              <a:rPr lang="en-US" sz="1400" i="1" dirty="0">
                <a:solidFill>
                  <a:srgbClr val="003366"/>
                </a:solidFill>
                <a:cs typeface="Arial" panose="020B0604020202020204" pitchFamily="34" charset="0"/>
              </a:rPr>
              <a:t>Self-identified.</a:t>
            </a:r>
            <a:endParaRPr lang="en-US" sz="1400" dirty="0">
              <a:solidFill>
                <a:srgbClr val="003366"/>
              </a:solidFill>
              <a:cs typeface="Arial" panose="020B0604020202020204" pitchFamily="34" charset="0"/>
            </a:endParaRPr>
          </a:p>
        </p:txBody>
      </p:sp>
      <p:graphicFrame>
        <p:nvGraphicFramePr>
          <p:cNvPr id="2" name="Table 1">
            <a:extLst>
              <a:ext uri="{FF2B5EF4-FFF2-40B4-BE49-F238E27FC236}">
                <a16:creationId xmlns:a16="http://schemas.microsoft.com/office/drawing/2014/main" id="{9235903B-5A71-263F-0226-FB238F8C8222}"/>
              </a:ext>
            </a:extLst>
          </p:cNvPr>
          <p:cNvGraphicFramePr>
            <a:graphicFrameLocks noGrp="1"/>
          </p:cNvGraphicFramePr>
          <p:nvPr>
            <p:extLst>
              <p:ext uri="{D42A27DB-BD31-4B8C-83A1-F6EECF244321}">
                <p14:modId xmlns:p14="http://schemas.microsoft.com/office/powerpoint/2010/main" val="1120924152"/>
              </p:ext>
            </p:extLst>
          </p:nvPr>
        </p:nvGraphicFramePr>
        <p:xfrm>
          <a:off x="3860800" y="2419350"/>
          <a:ext cx="4038600" cy="1005840"/>
        </p:xfrm>
        <a:graphic>
          <a:graphicData uri="http://schemas.openxmlformats.org/drawingml/2006/table">
            <a:tbl>
              <a:tblPr>
                <a:tableStyleId>{5C22544A-7EE6-4342-B048-85BDC9FD1C3A}</a:tableStyleId>
              </a:tblPr>
              <a:tblGrid>
                <a:gridCol w="1968334">
                  <a:extLst>
                    <a:ext uri="{9D8B030D-6E8A-4147-A177-3AD203B41FA5}">
                      <a16:colId xmlns:a16="http://schemas.microsoft.com/office/drawing/2014/main" val="83967707"/>
                    </a:ext>
                  </a:extLst>
                </a:gridCol>
                <a:gridCol w="2070266">
                  <a:extLst>
                    <a:ext uri="{9D8B030D-6E8A-4147-A177-3AD203B41FA5}">
                      <a16:colId xmlns:a16="http://schemas.microsoft.com/office/drawing/2014/main" val="3854311537"/>
                    </a:ext>
                  </a:extLst>
                </a:gridCol>
              </a:tblGrid>
              <a:tr h="370840">
                <a:tc>
                  <a:txBody>
                    <a:bodyPr/>
                    <a:lstStyle/>
                    <a:p>
                      <a:r>
                        <a:rPr lang="en-US" sz="1200" b="1" dirty="0"/>
                        <a:t>Sex (Assigned at Birth)</a:t>
                      </a:r>
                    </a:p>
                    <a:p>
                      <a:pPr marL="171450" indent="-171450">
                        <a:buFont typeface="Arial" panose="020B0604020202020204" pitchFamily="34" charset="0"/>
                        <a:buChar char="•"/>
                      </a:pPr>
                      <a:r>
                        <a:rPr lang="en-US" sz="1200" dirty="0"/>
                        <a:t>Male</a:t>
                      </a:r>
                    </a:p>
                    <a:p>
                      <a:pPr marL="171450" indent="-171450">
                        <a:buFont typeface="Arial" panose="020B0604020202020204" pitchFamily="34" charset="0"/>
                        <a:buChar char="•"/>
                      </a:pPr>
                      <a:r>
                        <a:rPr lang="en-US" sz="1200" dirty="0"/>
                        <a:t>Female</a:t>
                      </a:r>
                    </a:p>
                    <a:p>
                      <a:pPr marL="171450" indent="-171450">
                        <a:buFont typeface="Arial" panose="020B0604020202020204" pitchFamily="34" charset="0"/>
                        <a:buChar char="•"/>
                      </a:pPr>
                      <a:r>
                        <a:rPr lang="en-US" sz="1200" dirty="0"/>
                        <a:t>Not Disclosed</a:t>
                      </a:r>
                    </a:p>
                  </a:txBody>
                  <a:tcPr/>
                </a:tc>
                <a:tc>
                  <a:txBody>
                    <a:bodyPr/>
                    <a:lstStyle/>
                    <a:p>
                      <a:r>
                        <a:rPr lang="en-US" sz="1200" b="1" dirty="0"/>
                        <a:t>Gender (Identity)</a:t>
                      </a:r>
                    </a:p>
                    <a:p>
                      <a:pPr marL="171450" indent="-171450">
                        <a:buFont typeface="Arial" panose="020B0604020202020204" pitchFamily="34" charset="0"/>
                        <a:buChar char="•"/>
                      </a:pPr>
                      <a:r>
                        <a:rPr lang="en-US" sz="1200" dirty="0"/>
                        <a:t>Man</a:t>
                      </a:r>
                    </a:p>
                    <a:p>
                      <a:pPr marL="171450" indent="-171450">
                        <a:buFont typeface="Arial" panose="020B0604020202020204" pitchFamily="34" charset="0"/>
                        <a:buChar char="•"/>
                      </a:pPr>
                      <a:r>
                        <a:rPr lang="en-US" sz="1200" dirty="0"/>
                        <a:t>Woman</a:t>
                      </a:r>
                    </a:p>
                    <a:p>
                      <a:pPr marL="171450" indent="-171450">
                        <a:buFont typeface="Arial" panose="020B0604020202020204" pitchFamily="34" charset="0"/>
                        <a:buChar char="•"/>
                      </a:pPr>
                      <a:r>
                        <a:rPr lang="en-US" sz="1200" dirty="0"/>
                        <a:t>Nonbinary or Genderqueer</a:t>
                      </a:r>
                    </a:p>
                    <a:p>
                      <a:pPr marL="171450" indent="-171450">
                        <a:buFont typeface="Arial" panose="020B0604020202020204" pitchFamily="34" charset="0"/>
                        <a:buChar char="•"/>
                      </a:pPr>
                      <a:r>
                        <a:rPr lang="en-US" sz="1200" dirty="0"/>
                        <a:t>Not Disclosed</a:t>
                      </a:r>
                    </a:p>
                  </a:txBody>
                  <a:tcPr/>
                </a:tc>
                <a:extLst>
                  <a:ext uri="{0D108BD9-81ED-4DB2-BD59-A6C34878D82A}">
                    <a16:rowId xmlns:a16="http://schemas.microsoft.com/office/drawing/2014/main" val="1397267923"/>
                  </a:ext>
                </a:extLst>
              </a:tr>
            </a:tbl>
          </a:graphicData>
        </a:graphic>
      </p:graphicFrame>
    </p:spTree>
    <p:extLst>
      <p:ext uri="{BB962C8B-B14F-4D97-AF65-F5344CB8AC3E}">
        <p14:creationId xmlns:p14="http://schemas.microsoft.com/office/powerpoint/2010/main" val="175917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26</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191069" y="355773"/>
            <a:ext cx="5267131" cy="4431983"/>
          </a:xfrm>
          <a:prstGeom prst="rect">
            <a:avLst/>
          </a:prstGeom>
          <a:noFill/>
        </p:spPr>
        <p:txBody>
          <a:bodyPr wrap="square" rtlCol="0" anchor="ctr">
            <a:spAutoFit/>
          </a:bodyPr>
          <a:lstStyle/>
          <a:p>
            <a:endParaRPr lang="en-US" sz="1400" b="1" u="sng" dirty="0">
              <a:solidFill>
                <a:srgbClr val="009999"/>
              </a:solidFill>
              <a:latin typeface="Arial" panose="020B0604020202020204" pitchFamily="34" charset="0"/>
              <a:cs typeface="Arial" panose="020B0604020202020204" pitchFamily="34" charset="0"/>
            </a:endParaRPr>
          </a:p>
          <a:p>
            <a:r>
              <a:rPr lang="en-US" sz="1400" b="1" u="sng" dirty="0">
                <a:solidFill>
                  <a:srgbClr val="009999"/>
                </a:solidFill>
                <a:latin typeface="Arial" panose="020B0604020202020204" pitchFamily="34" charset="0"/>
                <a:cs typeface="Arial" panose="020B0604020202020204" pitchFamily="34" charset="0"/>
              </a:rPr>
              <a:t>Social Security Number Consent to Disclose</a:t>
            </a:r>
          </a:p>
          <a:p>
            <a:r>
              <a:rPr lang="en-US" sz="1600" dirty="0">
                <a:solidFill>
                  <a:srgbClr val="003366"/>
                </a:solidFill>
                <a:cs typeface="Arial" panose="020B0604020202020204" pitchFamily="34" charset="0"/>
              </a:rPr>
              <a:t>Because I-Trac may have a participant’s SSN on record, it does not mean they have consented to our use of this number.  </a:t>
            </a:r>
            <a:r>
              <a:rPr lang="en-US" sz="1600" b="1" i="1" dirty="0">
                <a:solidFill>
                  <a:srgbClr val="003366"/>
                </a:solidFill>
                <a:cs typeface="Arial" panose="020B0604020202020204" pitchFamily="34" charset="0"/>
              </a:rPr>
              <a:t>For every new enrollment period</a:t>
            </a:r>
            <a:r>
              <a:rPr lang="en-US" sz="1600" dirty="0">
                <a:solidFill>
                  <a:srgbClr val="003366"/>
                </a:solidFill>
                <a:cs typeface="Arial" panose="020B0604020202020204" pitchFamily="34" charset="0"/>
              </a:rPr>
              <a:t>:</a:t>
            </a:r>
          </a:p>
          <a:p>
            <a:endParaRPr lang="en-US" sz="1600" dirty="0">
              <a:solidFill>
                <a:srgbClr val="003366"/>
              </a:solidFill>
              <a:cs typeface="Arial" panose="020B0604020202020204" pitchFamily="34" charset="0"/>
            </a:endParaRPr>
          </a:p>
          <a:p>
            <a:pPr marL="342900" indent="-342900">
              <a:buAutoNum type="arabicPeriod"/>
            </a:pPr>
            <a:r>
              <a:rPr lang="en-US" sz="1600" dirty="0">
                <a:solidFill>
                  <a:srgbClr val="003366"/>
                </a:solidFill>
                <a:cs typeface="Arial" panose="020B0604020202020204" pitchFamily="34" charset="0"/>
              </a:rPr>
              <a:t>Each participant must receive and have discussed with them the SSN Disclosure Statement</a:t>
            </a:r>
          </a:p>
          <a:p>
            <a:pPr marL="342900" indent="-342900">
              <a:buAutoNum type="arabicPeriod"/>
            </a:pPr>
            <a:endParaRPr lang="en-US" sz="1600" dirty="0">
              <a:solidFill>
                <a:srgbClr val="003366"/>
              </a:solidFill>
              <a:cs typeface="Arial" panose="020B0604020202020204" pitchFamily="34" charset="0"/>
            </a:endParaRPr>
          </a:p>
          <a:p>
            <a:pPr marL="342900" indent="-342900">
              <a:buAutoNum type="arabicPeriod"/>
            </a:pPr>
            <a:r>
              <a:rPr lang="en-US" sz="1600" dirty="0">
                <a:solidFill>
                  <a:srgbClr val="003366"/>
                </a:solidFill>
                <a:cs typeface="Arial" panose="020B0604020202020204" pitchFamily="34" charset="0"/>
              </a:rPr>
              <a:t>The SSN must be in I-Trac and staff will inform the customer’s consent to use.</a:t>
            </a:r>
          </a:p>
          <a:p>
            <a:pPr marL="342900" indent="-342900">
              <a:buAutoNum type="arabicPeriod"/>
            </a:pPr>
            <a:endParaRPr lang="en-US" sz="1600" dirty="0">
              <a:solidFill>
                <a:srgbClr val="003366"/>
              </a:solidFill>
              <a:cs typeface="Arial" panose="020B0604020202020204" pitchFamily="34" charset="0"/>
            </a:endParaRPr>
          </a:p>
          <a:p>
            <a:pPr marL="342900" indent="-342900">
              <a:buAutoNum type="arabicPeriod"/>
            </a:pPr>
            <a:r>
              <a:rPr lang="en-US" sz="1600" dirty="0">
                <a:solidFill>
                  <a:srgbClr val="003366"/>
                </a:solidFill>
                <a:cs typeface="Arial" panose="020B0604020202020204" pitchFamily="34" charset="0"/>
              </a:rPr>
              <a:t>Staff should know and understand how it is used and that it is encrypted once entered in the system.</a:t>
            </a:r>
          </a:p>
          <a:p>
            <a:pPr marL="342900" indent="-342900">
              <a:buAutoNum type="arabicPeriod"/>
            </a:pPr>
            <a:endParaRPr lang="en-US" sz="1600" dirty="0">
              <a:solidFill>
                <a:srgbClr val="003366"/>
              </a:solidFill>
              <a:cs typeface="Arial" panose="020B0604020202020204" pitchFamily="34" charset="0"/>
            </a:endParaRPr>
          </a:p>
          <a:p>
            <a:pPr marL="342900" indent="-342900">
              <a:buAutoNum type="arabicPeriod"/>
            </a:pPr>
            <a:r>
              <a:rPr lang="en-US" sz="1600" dirty="0">
                <a:solidFill>
                  <a:srgbClr val="003366"/>
                </a:solidFill>
                <a:cs typeface="Arial" panose="020B0604020202020204" pitchFamily="34" charset="0"/>
              </a:rPr>
              <a:t>The SSN is only shared through secure protocols with third parties for performance related crossmatching.</a:t>
            </a:r>
          </a:p>
          <a:p>
            <a:endParaRPr lang="en-US" sz="14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7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27</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219061" y="601992"/>
            <a:ext cx="5239139" cy="3939540"/>
          </a:xfrm>
          <a:prstGeom prst="rect">
            <a:avLst/>
          </a:prstGeom>
          <a:noFill/>
        </p:spPr>
        <p:txBody>
          <a:bodyPr wrap="square" rtlCol="0" anchor="ctr">
            <a:spAutoFit/>
          </a:bodyPr>
          <a:lstStyle/>
          <a:p>
            <a:r>
              <a:rPr lang="en-US" sz="1400" b="1" u="sng" dirty="0">
                <a:solidFill>
                  <a:srgbClr val="009999"/>
                </a:solidFill>
                <a:latin typeface="Arial" panose="020B0604020202020204" pitchFamily="34" charset="0"/>
                <a:cs typeface="Arial" panose="020B0604020202020204" pitchFamily="34" charset="0"/>
              </a:rPr>
              <a:t>Employment Statuses</a:t>
            </a:r>
          </a:p>
          <a:p>
            <a:r>
              <a:rPr lang="en-US" sz="1600" dirty="0">
                <a:solidFill>
                  <a:srgbClr val="003366"/>
                </a:solidFill>
                <a:cs typeface="Arial" panose="020B0604020202020204" pitchFamily="34" charset="0"/>
              </a:rPr>
              <a:t>We ask whether the customer is:</a:t>
            </a:r>
          </a:p>
          <a:p>
            <a:pPr marL="285750" indent="-285750">
              <a:buFont typeface="Arial" panose="020B0604020202020204" pitchFamily="34" charset="0"/>
              <a:buChar char="•"/>
            </a:pPr>
            <a:r>
              <a:rPr lang="en-US" sz="1600" dirty="0">
                <a:solidFill>
                  <a:srgbClr val="003366"/>
                </a:solidFill>
                <a:cs typeface="Arial" panose="020B0604020202020204" pitchFamily="34" charset="0"/>
              </a:rPr>
              <a:t>Employed </a:t>
            </a:r>
          </a:p>
          <a:p>
            <a:pPr marL="285750" indent="-285750">
              <a:buFont typeface="Arial" panose="020B0604020202020204" pitchFamily="34" charset="0"/>
              <a:buChar char="•"/>
            </a:pPr>
            <a:r>
              <a:rPr lang="en-US" sz="1600" dirty="0">
                <a:solidFill>
                  <a:srgbClr val="003366"/>
                </a:solidFill>
                <a:cs typeface="Arial" panose="020B0604020202020204" pitchFamily="34" charset="0"/>
              </a:rPr>
              <a:t>Not Employed </a:t>
            </a:r>
          </a:p>
          <a:p>
            <a:pPr marL="285750" indent="-285750">
              <a:buFont typeface="Arial" panose="020B0604020202020204" pitchFamily="34" charset="0"/>
              <a:buChar char="•"/>
            </a:pPr>
            <a:r>
              <a:rPr lang="en-US" sz="1600" dirty="0">
                <a:solidFill>
                  <a:srgbClr val="003366"/>
                </a:solidFill>
                <a:cs typeface="Arial" panose="020B0604020202020204" pitchFamily="34" charset="0"/>
              </a:rPr>
              <a:t>Has Received a Notice of Layoff or Termination </a:t>
            </a:r>
          </a:p>
          <a:p>
            <a:pPr marL="285750" indent="-285750">
              <a:buFont typeface="Arial" panose="020B0604020202020204" pitchFamily="34" charset="0"/>
              <a:buChar char="•"/>
            </a:pPr>
            <a:r>
              <a:rPr lang="en-US" sz="1600" dirty="0">
                <a:solidFill>
                  <a:srgbClr val="003366"/>
                </a:solidFill>
                <a:cs typeface="Arial" panose="020B0604020202020204" pitchFamily="34" charset="0"/>
              </a:rPr>
              <a:t>Not in the Labor Force</a:t>
            </a:r>
          </a:p>
          <a:p>
            <a:pPr marL="285750" indent="-285750">
              <a:buFont typeface="Arial" panose="020B0604020202020204" pitchFamily="34" charset="0"/>
              <a:buChar char="•"/>
            </a:pPr>
            <a:endParaRPr lang="en-US" sz="1600" dirty="0">
              <a:solidFill>
                <a:srgbClr val="003366"/>
              </a:solidFill>
              <a:cs typeface="Arial" panose="020B0604020202020204" pitchFamily="34" charset="0"/>
            </a:endParaRPr>
          </a:p>
          <a:p>
            <a:r>
              <a:rPr lang="en-US" sz="1400" b="1" u="sng" dirty="0">
                <a:solidFill>
                  <a:srgbClr val="009999"/>
                </a:solidFill>
                <a:latin typeface="Arial" panose="020B0604020202020204" pitchFamily="34" charset="0"/>
                <a:cs typeface="Arial" panose="020B0604020202020204" pitchFamily="34" charset="0"/>
              </a:rPr>
              <a:t>Work History</a:t>
            </a:r>
          </a:p>
          <a:p>
            <a:r>
              <a:rPr lang="en-US" sz="1600" dirty="0">
                <a:solidFill>
                  <a:srgbClr val="003366"/>
                </a:solidFill>
                <a:cs typeface="Arial" panose="020B0604020202020204" pitchFamily="34" charset="0"/>
              </a:rPr>
              <a:t>Funders would like to know if the participant has work history and if so, they want to know the following:</a:t>
            </a:r>
          </a:p>
          <a:p>
            <a:pPr marL="285750" indent="-285750">
              <a:buFont typeface="Arial" panose="020B0604020202020204" pitchFamily="34" charset="0"/>
              <a:buChar char="•"/>
            </a:pPr>
            <a:r>
              <a:rPr lang="en-US" sz="1600" dirty="0">
                <a:solidFill>
                  <a:srgbClr val="003366"/>
                </a:solidFill>
                <a:cs typeface="Arial" panose="020B0604020202020204" pitchFamily="34" charset="0"/>
              </a:rPr>
              <a:t>Most Recent Occupation (ONET)</a:t>
            </a:r>
          </a:p>
          <a:p>
            <a:pPr marL="285750" indent="-285750">
              <a:buFont typeface="Arial" panose="020B0604020202020204" pitchFamily="34" charset="0"/>
              <a:buChar char="•"/>
            </a:pPr>
            <a:r>
              <a:rPr lang="en-US" sz="1600" dirty="0">
                <a:solidFill>
                  <a:srgbClr val="003366"/>
                </a:solidFill>
                <a:cs typeface="Arial" panose="020B0604020202020204" pitchFamily="34" charset="0"/>
              </a:rPr>
              <a:t>Industry (NAICS) Q1 Before Application</a:t>
            </a:r>
          </a:p>
          <a:p>
            <a:pPr marL="285750" indent="-285750">
              <a:buFont typeface="Arial" panose="020B0604020202020204" pitchFamily="34" charset="0"/>
              <a:buChar char="•"/>
            </a:pPr>
            <a:r>
              <a:rPr lang="en-US" sz="1600" dirty="0">
                <a:solidFill>
                  <a:srgbClr val="003366"/>
                </a:solidFill>
                <a:cs typeface="Arial" panose="020B0604020202020204" pitchFamily="34" charset="0"/>
              </a:rPr>
              <a:t>Industry (NAICS) Q2 Before Application</a:t>
            </a:r>
          </a:p>
          <a:p>
            <a:pPr marL="285750" indent="-285750">
              <a:buFont typeface="Arial" panose="020B0604020202020204" pitchFamily="34" charset="0"/>
              <a:buChar char="•"/>
            </a:pPr>
            <a:r>
              <a:rPr lang="en-US" sz="1600" dirty="0">
                <a:solidFill>
                  <a:srgbClr val="003366"/>
                </a:solidFill>
                <a:cs typeface="Arial" panose="020B0604020202020204" pitchFamily="34" charset="0"/>
              </a:rPr>
              <a:t>Industry (NAICS) Q3 Before Application</a:t>
            </a:r>
          </a:p>
          <a:p>
            <a:pPr marL="285750" indent="-285750">
              <a:buFont typeface="Arial" panose="020B0604020202020204" pitchFamily="34" charset="0"/>
              <a:buChar char="•"/>
            </a:pPr>
            <a:endParaRPr lang="en-US" sz="1600" dirty="0">
              <a:solidFill>
                <a:srgbClr val="003366"/>
              </a:solidFill>
              <a:cs typeface="Arial" panose="020B0604020202020204" pitchFamily="34" charset="0"/>
            </a:endParaRPr>
          </a:p>
          <a:p>
            <a:pPr marL="285750" indent="-285750">
              <a:buFont typeface="Arial" panose="020B0604020202020204" pitchFamily="34" charset="0"/>
              <a:buChar char="•"/>
            </a:pPr>
            <a:endParaRPr lang="en-US" sz="14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83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28</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219061" y="940545"/>
            <a:ext cx="5239139" cy="3262432"/>
          </a:xfrm>
          <a:prstGeom prst="rect">
            <a:avLst/>
          </a:prstGeom>
          <a:noFill/>
        </p:spPr>
        <p:txBody>
          <a:bodyPr wrap="square" rtlCol="0" anchor="ctr">
            <a:spAutoFit/>
          </a:bodyPr>
          <a:lstStyle/>
          <a:p>
            <a:r>
              <a:rPr lang="en-US" sz="1400" b="1" u="sng" dirty="0">
                <a:solidFill>
                  <a:srgbClr val="009999"/>
                </a:solidFill>
                <a:latin typeface="Arial" panose="020B0604020202020204" pitchFamily="34" charset="0"/>
                <a:cs typeface="Arial" panose="020B0604020202020204" pitchFamily="34" charset="0"/>
              </a:rPr>
              <a:t>Unemployment Insurance Status</a:t>
            </a:r>
          </a:p>
          <a:p>
            <a:r>
              <a:rPr lang="en-US" sz="1600" dirty="0">
                <a:solidFill>
                  <a:srgbClr val="003366"/>
                </a:solidFill>
                <a:cs typeface="Arial" panose="020B0604020202020204" pitchFamily="34" charset="0"/>
              </a:rPr>
              <a:t>The following are new data points and documentation for some must be made in iMatchSkills. </a:t>
            </a:r>
          </a:p>
          <a:p>
            <a:endParaRPr lang="en-US" sz="1600" dirty="0">
              <a:solidFill>
                <a:srgbClr val="003366"/>
              </a:solidFill>
              <a:cs typeface="Arial" panose="020B0604020202020204" pitchFamily="34" charset="0"/>
            </a:endParaRPr>
          </a:p>
          <a:p>
            <a:pPr marL="742950" lvl="1" indent="-285750">
              <a:buFont typeface="Arial" panose="020B0604020202020204" pitchFamily="34" charset="0"/>
              <a:buChar char="•"/>
            </a:pPr>
            <a:r>
              <a:rPr lang="en-US" sz="1600" dirty="0">
                <a:solidFill>
                  <a:srgbClr val="003366"/>
                </a:solidFill>
                <a:cs typeface="Arial" panose="020B0604020202020204" pitchFamily="34" charset="0"/>
              </a:rPr>
              <a:t>Claimant (not referred by RESEA)- Signed Application.</a:t>
            </a:r>
          </a:p>
          <a:p>
            <a:pPr marL="742950" lvl="1" indent="-285750">
              <a:buFont typeface="Arial" panose="020B0604020202020204" pitchFamily="34" charset="0"/>
              <a:buChar char="•"/>
            </a:pPr>
            <a:endParaRPr lang="en-US" sz="1600" dirty="0">
              <a:solidFill>
                <a:srgbClr val="003366"/>
              </a:solidFill>
              <a:cs typeface="Arial" panose="020B0604020202020204" pitchFamily="34" charset="0"/>
            </a:endParaRPr>
          </a:p>
          <a:p>
            <a:pPr marL="742950" lvl="1" indent="-285750">
              <a:buFont typeface="Arial" panose="020B0604020202020204" pitchFamily="34" charset="0"/>
              <a:buChar char="•"/>
            </a:pPr>
            <a:r>
              <a:rPr lang="en-US" sz="1600" dirty="0">
                <a:solidFill>
                  <a:srgbClr val="003366"/>
                </a:solidFill>
                <a:cs typeface="Arial" panose="020B0604020202020204" pitchFamily="34" charset="0"/>
              </a:rPr>
              <a:t>Exhaustee- iMatchSkills</a:t>
            </a:r>
          </a:p>
          <a:p>
            <a:pPr lvl="1"/>
            <a:endParaRPr lang="en-US" sz="1600" dirty="0">
              <a:solidFill>
                <a:srgbClr val="003366"/>
              </a:solidFill>
              <a:cs typeface="Arial" panose="020B0604020202020204" pitchFamily="34" charset="0"/>
            </a:endParaRPr>
          </a:p>
          <a:p>
            <a:pPr marL="742950" lvl="1" indent="-285750">
              <a:buFont typeface="Arial" panose="020B0604020202020204" pitchFamily="34" charset="0"/>
              <a:buChar char="•"/>
            </a:pPr>
            <a:r>
              <a:rPr lang="en-US" sz="1600" dirty="0">
                <a:solidFill>
                  <a:srgbClr val="003366"/>
                </a:solidFill>
                <a:cs typeface="Arial" panose="020B0604020202020204" pitchFamily="34" charset="0"/>
              </a:rPr>
              <a:t>Exempt from job search requirements- Signed Application.</a:t>
            </a:r>
          </a:p>
          <a:p>
            <a:pPr lvl="1"/>
            <a:endParaRPr lang="en-US" sz="1600" dirty="0">
              <a:solidFill>
                <a:srgbClr val="003366"/>
              </a:solidFill>
              <a:cs typeface="Arial" panose="020B0604020202020204" pitchFamily="34" charset="0"/>
            </a:endParaRPr>
          </a:p>
          <a:p>
            <a:pPr marL="742950" lvl="1" indent="-285750">
              <a:buFont typeface="Arial" panose="020B0604020202020204" pitchFamily="34" charset="0"/>
              <a:buChar char="•"/>
            </a:pPr>
            <a:r>
              <a:rPr lang="en-US" sz="1600" dirty="0">
                <a:solidFill>
                  <a:srgbClr val="003366"/>
                </a:solidFill>
                <a:cs typeface="Arial" panose="020B0604020202020204" pitchFamily="34" charset="0"/>
              </a:rPr>
              <a:t>Not a Claimant or Exhaustee- iMatchSkills</a:t>
            </a:r>
          </a:p>
        </p:txBody>
      </p:sp>
    </p:spTree>
    <p:extLst>
      <p:ext uri="{BB962C8B-B14F-4D97-AF65-F5344CB8AC3E}">
        <p14:creationId xmlns:p14="http://schemas.microsoft.com/office/powerpoint/2010/main" val="356536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29</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733800" y="909770"/>
            <a:ext cx="4724400" cy="3323987"/>
          </a:xfrm>
          <a:prstGeom prst="rect">
            <a:avLst/>
          </a:prstGeom>
          <a:noFill/>
        </p:spPr>
        <p:txBody>
          <a:bodyPr wrap="square" rtlCol="0" anchor="ctr">
            <a:spAutoFit/>
          </a:bodyPr>
          <a:lstStyle/>
          <a:p>
            <a:r>
              <a:rPr lang="en-US" sz="1400" b="1" u="sng" dirty="0">
                <a:solidFill>
                  <a:srgbClr val="009999"/>
                </a:solidFill>
                <a:latin typeface="Arial" panose="020B0604020202020204" pitchFamily="34" charset="0"/>
                <a:cs typeface="Arial" panose="020B0604020202020204" pitchFamily="34" charset="0"/>
              </a:rPr>
              <a:t>Unemployment Insurance Status iMatchSkills</a:t>
            </a: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a:p>
            <a:endParaRPr lang="en-US" sz="1400" b="1" u="sng" dirty="0">
              <a:solidFill>
                <a:srgbClr val="009999"/>
              </a:solidFill>
              <a:latin typeface="Arial" panose="020B0604020202020204" pitchFamily="34" charset="0"/>
              <a:cs typeface="Arial" panose="020B0604020202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D40A6813-58D7-EA9D-DE50-8E5CF5356BB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14089" y="3298183"/>
            <a:ext cx="5550466" cy="1711967"/>
          </a:xfrm>
          <a:prstGeom prst="rect">
            <a:avLst/>
          </a:prstGeom>
          <a:noFill/>
          <a:ln>
            <a:noFill/>
          </a:ln>
        </p:spPr>
      </p:pic>
      <p:pic>
        <p:nvPicPr>
          <p:cNvPr id="5" name="Picture 4">
            <a:extLst>
              <a:ext uri="{FF2B5EF4-FFF2-40B4-BE49-F238E27FC236}">
                <a16:creationId xmlns:a16="http://schemas.microsoft.com/office/drawing/2014/main" id="{B1361C9A-DC95-249C-8F91-4ACF830E049C}"/>
              </a:ext>
            </a:extLst>
          </p:cNvPr>
          <p:cNvPicPr>
            <a:picLocks noChangeAspect="1"/>
          </p:cNvPicPr>
          <p:nvPr/>
        </p:nvPicPr>
        <p:blipFill>
          <a:blip r:embed="rId4"/>
          <a:stretch>
            <a:fillRect/>
          </a:stretch>
        </p:blipFill>
        <p:spPr>
          <a:xfrm>
            <a:off x="3614432" y="1448367"/>
            <a:ext cx="4017231" cy="1527621"/>
          </a:xfrm>
          <a:prstGeom prst="rect">
            <a:avLst/>
          </a:prstGeom>
        </p:spPr>
      </p:pic>
    </p:spTree>
    <p:extLst>
      <p:ext uri="{BB962C8B-B14F-4D97-AF65-F5344CB8AC3E}">
        <p14:creationId xmlns:p14="http://schemas.microsoft.com/office/powerpoint/2010/main" val="158666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3</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858000" cy="523220"/>
          </a:xfrm>
          <a:prstGeom prst="rect">
            <a:avLst/>
          </a:prstGeom>
          <a:noFill/>
        </p:spPr>
        <p:txBody>
          <a:bodyPr wrap="square" rtlCol="0" anchor="ctr">
            <a:spAutoFit/>
          </a:bodyPr>
          <a:lstStyle/>
          <a:p>
            <a:pPr algn="ctr"/>
            <a:r>
              <a:rPr lang="en-US" sz="2800" b="1" dirty="0">
                <a:solidFill>
                  <a:schemeClr val="bg1"/>
                </a:solidFill>
                <a:latin typeface="Arial Black" panose="020B0604020202020204" pitchFamily="34" charset="0"/>
                <a:cs typeface="Arial Black" panose="020B0604020202020204" pitchFamily="34" charset="0"/>
              </a:rPr>
              <a:t>Overview</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4009094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30</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228392" y="463493"/>
            <a:ext cx="5229808" cy="4216539"/>
          </a:xfrm>
          <a:prstGeom prst="rect">
            <a:avLst/>
          </a:prstGeom>
          <a:noFill/>
        </p:spPr>
        <p:txBody>
          <a:bodyPr wrap="square" rtlCol="0" anchor="ctr">
            <a:spAutoFit/>
          </a:bodyPr>
          <a:lstStyle/>
          <a:p>
            <a:endParaRPr lang="en-US" sz="1400" dirty="0">
              <a:solidFill>
                <a:srgbClr val="0033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003366"/>
              </a:solidFill>
              <a:cs typeface="Arial" panose="020B0604020202020204" pitchFamily="34" charset="0"/>
            </a:endParaRPr>
          </a:p>
          <a:p>
            <a:pPr marL="285750" indent="-285750">
              <a:buFont typeface="Arial" panose="020B0604020202020204" pitchFamily="34" charset="0"/>
              <a:buChar char="•"/>
            </a:pPr>
            <a:endParaRPr lang="en-US" sz="1600" dirty="0">
              <a:solidFill>
                <a:srgbClr val="003366"/>
              </a:solidFill>
              <a:cs typeface="Arial" panose="020B0604020202020204" pitchFamily="34" charset="0"/>
            </a:endParaRPr>
          </a:p>
          <a:p>
            <a:r>
              <a:rPr lang="en-US" sz="1400" b="1" u="sng" dirty="0">
                <a:solidFill>
                  <a:srgbClr val="009999"/>
                </a:solidFill>
                <a:latin typeface="Arial"/>
                <a:cs typeface="Arial"/>
              </a:rPr>
              <a:t>New Youth Related Characteristics</a:t>
            </a:r>
          </a:p>
          <a:p>
            <a:r>
              <a:rPr lang="en-US" sz="1600" dirty="0">
                <a:solidFill>
                  <a:srgbClr val="003366"/>
                </a:solidFill>
                <a:cs typeface="Arial"/>
              </a:rPr>
              <a:t>There are a few new youth specific data points, where customer’s age is under age 25. </a:t>
            </a:r>
          </a:p>
          <a:p>
            <a:endParaRPr lang="en-US" sz="1600" dirty="0">
              <a:solidFill>
                <a:srgbClr val="003366"/>
              </a:solidFill>
              <a:cs typeface="Arial" panose="020B0604020202020204" pitchFamily="34" charset="0"/>
            </a:endParaRPr>
          </a:p>
          <a:p>
            <a:pPr lvl="1"/>
            <a:r>
              <a:rPr lang="en-US" sz="1600" dirty="0">
                <a:solidFill>
                  <a:srgbClr val="003366"/>
                </a:solidFill>
                <a:cs typeface="Arial"/>
              </a:rPr>
              <a:t>Foster Care Youth (Aged Out)</a:t>
            </a:r>
          </a:p>
          <a:p>
            <a:pPr lvl="1"/>
            <a:r>
              <a:rPr lang="en-US" sz="1600" dirty="0">
                <a:solidFill>
                  <a:srgbClr val="003366"/>
                </a:solidFill>
                <a:cs typeface="Arial"/>
              </a:rPr>
              <a:t>Foster Care Youth (Current)</a:t>
            </a:r>
          </a:p>
          <a:p>
            <a:pPr lvl="1"/>
            <a:r>
              <a:rPr lang="en-US" sz="1600" dirty="0">
                <a:solidFill>
                  <a:srgbClr val="003366"/>
                </a:solidFill>
                <a:cs typeface="Arial"/>
              </a:rPr>
              <a:t>Free or Reduced Lunch Eligible (Youth)</a:t>
            </a:r>
          </a:p>
          <a:p>
            <a:pPr lvl="1"/>
            <a:endParaRPr lang="en-US" sz="1600" dirty="0">
              <a:solidFill>
                <a:srgbClr val="003366"/>
              </a:solidFill>
              <a:cs typeface="Arial"/>
            </a:endParaRPr>
          </a:p>
          <a:p>
            <a:pPr lvl="1"/>
            <a:endParaRPr lang="en-US" sz="1600" dirty="0">
              <a:solidFill>
                <a:srgbClr val="003366"/>
              </a:solidFill>
              <a:cs typeface="Arial"/>
            </a:endParaRPr>
          </a:p>
          <a:p>
            <a:pPr lvl="1"/>
            <a:endParaRPr lang="en-US" sz="1600" dirty="0">
              <a:solidFill>
                <a:srgbClr val="003366"/>
              </a:solidFill>
              <a:cs typeface="Arial"/>
            </a:endParaRPr>
          </a:p>
          <a:p>
            <a:pPr lvl="1"/>
            <a:endParaRPr lang="en-US" sz="1600" dirty="0">
              <a:solidFill>
                <a:srgbClr val="003366"/>
              </a:solidFill>
              <a:cs typeface="Arial"/>
            </a:endParaRPr>
          </a:p>
          <a:p>
            <a:pPr lvl="1"/>
            <a:endParaRPr lang="en-US" sz="1600" dirty="0">
              <a:solidFill>
                <a:srgbClr val="003366"/>
              </a:solidFill>
              <a:cs typeface="Arial"/>
            </a:endParaRPr>
          </a:p>
          <a:p>
            <a:pPr lvl="1"/>
            <a:endParaRPr lang="en-US" sz="1600" dirty="0">
              <a:solidFill>
                <a:srgbClr val="003366"/>
              </a:solidFill>
              <a:cs typeface="Arial"/>
            </a:endParaRPr>
          </a:p>
          <a:p>
            <a:pPr marL="285750" indent="-285750">
              <a:buFont typeface="Arial" panose="020B0604020202020204" pitchFamily="34" charset="0"/>
              <a:buChar char="•"/>
            </a:pPr>
            <a:endParaRPr lang="en-US" sz="1600" dirty="0">
              <a:solidFill>
                <a:srgbClr val="003366"/>
              </a:solidFill>
              <a:cs typeface="Arial" panose="020B0604020202020204" pitchFamily="34" charset="0"/>
            </a:endParaRPr>
          </a:p>
        </p:txBody>
      </p:sp>
    </p:spTree>
    <p:extLst>
      <p:ext uri="{BB962C8B-B14F-4D97-AF65-F5344CB8AC3E}">
        <p14:creationId xmlns:p14="http://schemas.microsoft.com/office/powerpoint/2010/main" val="3547931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31</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069771" y="756223"/>
            <a:ext cx="5618584" cy="3108543"/>
          </a:xfrm>
          <a:prstGeom prst="rect">
            <a:avLst/>
          </a:prstGeom>
          <a:noFill/>
        </p:spPr>
        <p:txBody>
          <a:bodyPr wrap="square" rtlCol="0" anchor="ctr">
            <a:spAutoFit/>
          </a:bodyPr>
          <a:lstStyle/>
          <a:p>
            <a:endParaRPr lang="en-US" sz="1400" b="1" dirty="0">
              <a:solidFill>
                <a:srgbClr val="003366"/>
              </a:solidFill>
              <a:cs typeface="Arial" panose="020B0604020202020204" pitchFamily="34" charset="0"/>
            </a:endParaRPr>
          </a:p>
          <a:p>
            <a:r>
              <a:rPr lang="en-US" sz="1400" b="1" u="sng" dirty="0">
                <a:solidFill>
                  <a:srgbClr val="009999"/>
                </a:solidFill>
                <a:latin typeface="Arial" panose="020B0604020202020204" pitchFamily="34" charset="0"/>
                <a:cs typeface="Arial" panose="020B0604020202020204" pitchFamily="34" charset="0"/>
              </a:rPr>
              <a:t>Six-Month Family Income</a:t>
            </a:r>
          </a:p>
          <a:p>
            <a:endParaRPr lang="en-US" sz="1400" b="1" dirty="0">
              <a:solidFill>
                <a:srgbClr val="003366"/>
              </a:solidFill>
              <a:cs typeface="Arial" panose="020B0604020202020204" pitchFamily="34" charset="0"/>
            </a:endParaRPr>
          </a:p>
          <a:p>
            <a:pPr marL="171450" indent="-171450">
              <a:buFont typeface="Arial" panose="020B0604020202020204" pitchFamily="34" charset="0"/>
              <a:buChar char="•"/>
            </a:pPr>
            <a:r>
              <a:rPr lang="en-US" sz="1400" dirty="0">
                <a:solidFill>
                  <a:srgbClr val="002060"/>
                </a:solidFill>
                <a:ea typeface="Calibri" panose="020F0502020204030204" pitchFamily="34" charset="0"/>
                <a:cs typeface="Arial" panose="020B0604020202020204" pitchFamily="34" charset="0"/>
              </a:rPr>
              <a:t>Income under WIOA is calculated based on </a:t>
            </a:r>
            <a:r>
              <a:rPr lang="en-US" sz="1400" b="1" dirty="0">
                <a:solidFill>
                  <a:srgbClr val="002060"/>
                </a:solidFill>
                <a:ea typeface="Calibri" panose="020F0502020204030204" pitchFamily="34" charset="0"/>
                <a:cs typeface="Arial" panose="020B0604020202020204" pitchFamily="34" charset="0"/>
              </a:rPr>
              <a:t>family</a:t>
            </a:r>
            <a:r>
              <a:rPr lang="en-US" sz="1400" dirty="0">
                <a:solidFill>
                  <a:srgbClr val="002060"/>
                </a:solidFill>
                <a:ea typeface="Calibri" panose="020F0502020204030204" pitchFamily="34" charset="0"/>
                <a:cs typeface="Arial" panose="020B0604020202020204" pitchFamily="34" charset="0"/>
              </a:rPr>
              <a:t> size while in EOP it is calculated based on </a:t>
            </a:r>
            <a:r>
              <a:rPr lang="en-US" sz="1400" b="1" dirty="0">
                <a:solidFill>
                  <a:srgbClr val="002060"/>
                </a:solidFill>
                <a:ea typeface="Calibri" panose="020F0502020204030204" pitchFamily="34" charset="0"/>
                <a:cs typeface="Arial" panose="020B0604020202020204" pitchFamily="34" charset="0"/>
              </a:rPr>
              <a:t>household</a:t>
            </a:r>
            <a:r>
              <a:rPr lang="en-US" sz="1400" dirty="0">
                <a:solidFill>
                  <a:srgbClr val="002060"/>
                </a:solidFill>
                <a:ea typeface="Calibri" panose="020F0502020204030204" pitchFamily="34" charset="0"/>
                <a:cs typeface="Arial" panose="020B0604020202020204" pitchFamily="34" charset="0"/>
              </a:rPr>
              <a:t> size. They are different definitions.</a:t>
            </a:r>
          </a:p>
          <a:p>
            <a:endParaRPr lang="en-US" sz="1400" dirty="0">
              <a:solidFill>
                <a:srgbClr val="002060"/>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003366"/>
                </a:solidFill>
                <a:effectLst/>
                <a:ea typeface="Times New Roman" panose="02020603050405020304" pitchFamily="18" charset="0"/>
                <a:cs typeface="Arial" panose="020B0604020202020204" pitchFamily="34" charset="0"/>
              </a:rPr>
              <a:t>Family is defined as those living in the home and related by blood, marriage, or decree of court.  </a:t>
            </a:r>
          </a:p>
          <a:p>
            <a:endParaRPr lang="en-US" sz="1400" dirty="0">
              <a:solidFill>
                <a:srgbClr val="003366"/>
              </a:solidFill>
              <a:effectLst/>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US" sz="1400" dirty="0">
                <a:solidFill>
                  <a:srgbClr val="003366"/>
                </a:solidFill>
                <a:effectLst/>
                <a:ea typeface="Cambria" panose="02040503050406030204" pitchFamily="18" charset="0"/>
              </a:rPr>
              <a:t>Household is defined as individuals who reside in the home and form one economic unit for purposes of tenancy or homeownership, regardless of whether they are legally related. </a:t>
            </a:r>
          </a:p>
          <a:p>
            <a:endParaRPr lang="en-US" sz="1400" dirty="0">
              <a:solidFill>
                <a:srgbClr val="003366"/>
              </a:solidFill>
              <a:effectLst/>
              <a:ea typeface="Cambria" panose="02040503050406030204" pitchFamily="18" charset="0"/>
            </a:endParaRPr>
          </a:p>
          <a:p>
            <a:endParaRPr lang="en-US" sz="1400" dirty="0">
              <a:solidFill>
                <a:srgbClr val="00206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236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32</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448367"/>
            <a:ext cx="2670594" cy="2246769"/>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New Registration Data Collection &amp; Definitions</a:t>
            </a:r>
          </a:p>
        </p:txBody>
      </p:sp>
      <p:sp>
        <p:nvSpPr>
          <p:cNvPr id="4" name="TextBox 3">
            <a:extLst>
              <a:ext uri="{FF2B5EF4-FFF2-40B4-BE49-F238E27FC236}">
                <a16:creationId xmlns:a16="http://schemas.microsoft.com/office/drawing/2014/main" id="{44C9C41A-CDF1-5F6E-40EE-6D98CDD5FD80}"/>
              </a:ext>
            </a:extLst>
          </p:cNvPr>
          <p:cNvSpPr txBox="1"/>
          <p:nvPr/>
        </p:nvSpPr>
        <p:spPr>
          <a:xfrm>
            <a:off x="3069771" y="478869"/>
            <a:ext cx="5693229" cy="4185761"/>
          </a:xfrm>
          <a:prstGeom prst="rect">
            <a:avLst/>
          </a:prstGeom>
          <a:noFill/>
        </p:spPr>
        <p:txBody>
          <a:bodyPr wrap="square" rtlCol="0" anchor="ctr">
            <a:spAutoFit/>
          </a:bodyPr>
          <a:lstStyle/>
          <a:p>
            <a:r>
              <a:rPr lang="en-US" sz="1400" b="1" dirty="0">
                <a:solidFill>
                  <a:srgbClr val="003366"/>
                </a:solidFill>
                <a:cs typeface="Arial" panose="020B0604020202020204" pitchFamily="34" charset="0"/>
              </a:rPr>
              <a:t>WIOA Low Income</a:t>
            </a:r>
          </a:p>
          <a:p>
            <a:pPr marL="171450"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Six-Month Income Determination = Below </a:t>
            </a:r>
            <a:r>
              <a:rPr lang="en-US" sz="1400" b="1" dirty="0">
                <a:solidFill>
                  <a:srgbClr val="002060"/>
                </a:solidFill>
                <a:effectLst/>
                <a:ea typeface="Calibri" panose="020F0502020204030204" pitchFamily="34" charset="0"/>
                <a:cs typeface="Arial" panose="020B0604020202020204" pitchFamily="34" charset="0"/>
              </a:rPr>
              <a:t>Family</a:t>
            </a:r>
            <a:r>
              <a:rPr lang="en-US" sz="1400" dirty="0">
                <a:solidFill>
                  <a:srgbClr val="002060"/>
                </a:solidFill>
                <a:effectLst/>
                <a:ea typeface="Calibri" panose="020F0502020204030204" pitchFamily="34" charset="0"/>
                <a:cs typeface="Arial" panose="020B0604020202020204" pitchFamily="34" charset="0"/>
              </a:rPr>
              <a:t> Income Level</a:t>
            </a:r>
          </a:p>
          <a:p>
            <a:pPr marL="171450" indent="-171450">
              <a:buFont typeface="Arial" panose="020B0604020202020204" pitchFamily="34" charset="0"/>
              <a:buChar char="•"/>
            </a:pPr>
            <a:r>
              <a:rPr lang="en-US" sz="1400" b="1" dirty="0">
                <a:solidFill>
                  <a:srgbClr val="C00000"/>
                </a:solidFill>
                <a:effectLst/>
                <a:ea typeface="Calibri" panose="020F0502020204030204" pitchFamily="34" charset="0"/>
                <a:cs typeface="Arial" panose="020B0604020202020204" pitchFamily="34" charset="0"/>
              </a:rPr>
              <a:t>OR</a:t>
            </a:r>
            <a:r>
              <a:rPr lang="en-US" sz="1400" dirty="0">
                <a:solidFill>
                  <a:srgbClr val="002060"/>
                </a:solidFill>
                <a:effectLst/>
                <a:ea typeface="Calibri" panose="020F0502020204030204" pitchFamily="34" charset="0"/>
                <a:cs typeface="Arial" panose="020B0604020202020204" pitchFamily="34" charset="0"/>
              </a:rPr>
              <a:t> has at least one of </a:t>
            </a:r>
            <a:r>
              <a:rPr lang="en-US" sz="1400" dirty="0">
                <a:solidFill>
                  <a:srgbClr val="002060"/>
                </a:solidFill>
                <a:ea typeface="Calibri" panose="020F0502020204030204" pitchFamily="34" charset="0"/>
                <a:cs typeface="Arial" panose="020B0604020202020204" pitchFamily="34" charset="0"/>
              </a:rPr>
              <a:t>the following characteristics:</a:t>
            </a:r>
            <a:endParaRPr lang="en-US" sz="1400" dirty="0">
              <a:solidFill>
                <a:srgbClr val="002060"/>
              </a:solidFill>
              <a:effectLst/>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One of these Public Assistance Characteristics </a:t>
            </a:r>
          </a:p>
          <a:p>
            <a:pPr marL="1085850" lvl="2" indent="-171450">
              <a:buFont typeface="Arial" panose="020B0604020202020204" pitchFamily="34" charset="0"/>
              <a:buChar char="•"/>
            </a:pPr>
            <a:r>
              <a:rPr lang="en-US" sz="1400" dirty="0">
                <a:solidFill>
                  <a:srgbClr val="002060"/>
                </a:solidFill>
                <a:ea typeface="Calibri" panose="020F0502020204030204" pitchFamily="34" charset="0"/>
                <a:cs typeface="Arial" panose="020B0604020202020204" pitchFamily="34" charset="0"/>
              </a:rPr>
              <a:t>Rec</a:t>
            </a:r>
            <a:r>
              <a:rPr lang="en-US" sz="1400" dirty="0">
                <a:solidFill>
                  <a:srgbClr val="002060"/>
                </a:solidFill>
                <a:effectLst/>
                <a:ea typeface="Calibri" panose="020F0502020204030204" pitchFamily="34" charset="0"/>
                <a:cs typeface="Arial" panose="020B0604020202020204" pitchFamily="34" charset="0"/>
              </a:rPr>
              <a:t>eived General Assistance in the last 6 months </a:t>
            </a:r>
          </a:p>
          <a:p>
            <a:pPr marL="1085850" lvl="2" indent="-171450">
              <a:buFont typeface="Arial" panose="020B0604020202020204" pitchFamily="34" charset="0"/>
              <a:buChar char="•"/>
            </a:pPr>
            <a:r>
              <a:rPr lang="en-US" sz="1400" dirty="0">
                <a:solidFill>
                  <a:srgbClr val="002060"/>
                </a:solidFill>
                <a:ea typeface="Calibri" panose="020F0502020204030204" pitchFamily="34" charset="0"/>
                <a:cs typeface="Arial" panose="020B0604020202020204" pitchFamily="34" charset="0"/>
              </a:rPr>
              <a:t>Received</a:t>
            </a:r>
            <a:r>
              <a:rPr lang="en-US" sz="1400" dirty="0">
                <a:solidFill>
                  <a:srgbClr val="002060"/>
                </a:solidFill>
                <a:effectLst/>
                <a:ea typeface="Calibri" panose="020F0502020204030204" pitchFamily="34" charset="0"/>
                <a:cs typeface="Arial" panose="020B0604020202020204" pitchFamily="34" charset="0"/>
              </a:rPr>
              <a:t> Refugee Cash Assistance in the last 6 month</a:t>
            </a:r>
          </a:p>
          <a:p>
            <a:pPr marL="1085850" lvl="2"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Received SNAP in the last 6 months </a:t>
            </a:r>
          </a:p>
          <a:p>
            <a:pPr marL="1085850" lvl="2"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Received Supplemental Security Disability Income (SSDI) in the last 6 months </a:t>
            </a:r>
          </a:p>
          <a:p>
            <a:pPr marL="1085850" lvl="2"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Received Supplemental Security Income (SSI) in the last 6 months </a:t>
            </a:r>
          </a:p>
          <a:p>
            <a:pPr marL="1085850" lvl="2" indent="-171450">
              <a:buFont typeface="Arial" panose="020B0604020202020204" pitchFamily="34" charset="0"/>
              <a:buChar char="•"/>
            </a:pPr>
            <a:r>
              <a:rPr lang="en-US" sz="1400" dirty="0">
                <a:solidFill>
                  <a:srgbClr val="002060"/>
                </a:solidFill>
                <a:effectLst/>
                <a:ea typeface="Calibri" panose="020F0502020204030204" pitchFamily="34" charset="0"/>
                <a:cs typeface="Arial" panose="020B0604020202020204" pitchFamily="34" charset="0"/>
              </a:rPr>
              <a:t>Received TANF in the last 6 months</a:t>
            </a:r>
          </a:p>
          <a:p>
            <a:pPr marL="628650" lvl="1" indent="-171450">
              <a:buFont typeface="Arial" panose="020B0604020202020204" pitchFamily="34" charset="0"/>
              <a:buChar char="•"/>
            </a:pPr>
            <a:r>
              <a:rPr lang="en-US" sz="1400" b="1" dirty="0">
                <a:solidFill>
                  <a:srgbClr val="C00000"/>
                </a:solidFill>
                <a:effectLst/>
                <a:ea typeface="Calibri" panose="020F0502020204030204" pitchFamily="34" charset="0"/>
                <a:cs typeface="Arial" panose="020B0604020202020204" pitchFamily="34" charset="0"/>
              </a:rPr>
              <a:t>OR</a:t>
            </a:r>
            <a:r>
              <a:rPr lang="en-US" sz="1400" dirty="0">
                <a:solidFill>
                  <a:srgbClr val="002060"/>
                </a:solidFill>
                <a:effectLst/>
                <a:ea typeface="Calibri" panose="020F0502020204030204" pitchFamily="34" charset="0"/>
                <a:cs typeface="Arial" panose="020B0604020202020204" pitchFamily="34" charset="0"/>
              </a:rPr>
              <a:t> Homeless (Includes Runaway Youth) characteristic exists</a:t>
            </a:r>
          </a:p>
          <a:p>
            <a:pPr marL="628650" lvl="1" indent="-171450">
              <a:buFont typeface="Arial" panose="020B0604020202020204" pitchFamily="34" charset="0"/>
              <a:buChar char="•"/>
            </a:pPr>
            <a:r>
              <a:rPr lang="en-US" sz="1400" b="1" dirty="0">
                <a:solidFill>
                  <a:srgbClr val="C00000"/>
                </a:solidFill>
                <a:effectLst/>
                <a:ea typeface="Calibri" panose="020F0502020204030204" pitchFamily="34" charset="0"/>
                <a:cs typeface="Arial" panose="020B0604020202020204" pitchFamily="34" charset="0"/>
              </a:rPr>
              <a:t>OR</a:t>
            </a:r>
            <a:r>
              <a:rPr lang="en-US" sz="1400" dirty="0">
                <a:solidFill>
                  <a:srgbClr val="002060"/>
                </a:solidFill>
                <a:effectLst/>
                <a:ea typeface="Calibri" panose="020F0502020204030204" pitchFamily="34" charset="0"/>
                <a:cs typeface="Arial" panose="020B0604020202020204" pitchFamily="34" charset="0"/>
              </a:rPr>
              <a:t> Foster Care Youth (Current) characteristic exists</a:t>
            </a:r>
          </a:p>
          <a:p>
            <a:pPr marL="628650" lvl="1" indent="-171450">
              <a:buFont typeface="Arial" panose="020B0604020202020204" pitchFamily="34" charset="0"/>
              <a:buChar char="•"/>
            </a:pPr>
            <a:r>
              <a:rPr lang="en-US" sz="1400" b="1" dirty="0">
                <a:solidFill>
                  <a:srgbClr val="C00000"/>
                </a:solidFill>
                <a:effectLst/>
                <a:ea typeface="Calibri" panose="020F0502020204030204" pitchFamily="34" charset="0"/>
                <a:cs typeface="Arial" panose="020B0604020202020204" pitchFamily="34" charset="0"/>
              </a:rPr>
              <a:t>OR</a:t>
            </a:r>
            <a:r>
              <a:rPr lang="en-US" sz="1400" b="1" dirty="0">
                <a:solidFill>
                  <a:srgbClr val="002060"/>
                </a:solidFill>
                <a:effectLst/>
                <a:ea typeface="Calibri" panose="020F0502020204030204" pitchFamily="34" charset="0"/>
                <a:cs typeface="Arial" panose="020B0604020202020204" pitchFamily="34" charset="0"/>
              </a:rPr>
              <a:t> </a:t>
            </a:r>
            <a:r>
              <a:rPr lang="en-US" sz="1400" dirty="0">
                <a:solidFill>
                  <a:srgbClr val="002060"/>
                </a:solidFill>
                <a:effectLst/>
                <a:ea typeface="Calibri" panose="020F0502020204030204" pitchFamily="34" charset="0"/>
                <a:cs typeface="Arial" panose="020B0604020202020204" pitchFamily="34" charset="0"/>
              </a:rPr>
              <a:t>Free or Reduced Lunch Eligible (Youth)</a:t>
            </a:r>
          </a:p>
          <a:p>
            <a:pPr lvl="1"/>
            <a:endParaRPr lang="en-US" sz="1400" b="1" dirty="0">
              <a:solidFill>
                <a:srgbClr val="002060"/>
              </a:solidFill>
              <a:effectLst/>
              <a:ea typeface="Calibri" panose="020F0502020204030204" pitchFamily="34" charset="0"/>
              <a:cs typeface="Arial" panose="020B0604020202020204" pitchFamily="34" charset="0"/>
            </a:endParaRPr>
          </a:p>
          <a:p>
            <a:pPr marL="0" marR="0">
              <a:spcBef>
                <a:spcPts val="0"/>
              </a:spcBef>
              <a:spcAft>
                <a:spcPts val="0"/>
              </a:spcAft>
            </a:pPr>
            <a:r>
              <a:rPr lang="en-US" sz="1400" b="1" dirty="0">
                <a:solidFill>
                  <a:srgbClr val="003366"/>
                </a:solidFill>
                <a:ea typeface="Calibri" panose="020F0502020204030204" pitchFamily="34" charset="0"/>
                <a:cs typeface="Arial" panose="020B0604020202020204" pitchFamily="34" charset="0"/>
              </a:rPr>
              <a:t>Note: Low income in EOP is different and is just </a:t>
            </a:r>
            <a:r>
              <a:rPr lang="en-US" sz="1400" b="1" dirty="0">
                <a:solidFill>
                  <a:srgbClr val="003366"/>
                </a:solidFill>
                <a:effectLst/>
                <a:ea typeface="Calibri" panose="020F0502020204030204" pitchFamily="34" charset="0"/>
              </a:rPr>
              <a:t>50% of the Median Family Income (MFI) for Portland Metropolitan Statistical Area for the participant’s household size.</a:t>
            </a:r>
            <a:endParaRPr lang="en-US" sz="1400" dirty="0">
              <a:solidFill>
                <a:srgbClr val="00206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495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33</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858000" cy="523220"/>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WIOA Adult Priority Populations</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160273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3750"/>
            <a:ext cx="9144000" cy="1828799"/>
          </a:xfrm>
          <a:prstGeom prst="rect">
            <a:avLst/>
          </a:prstGeom>
        </p:spPr>
      </p:pic>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838200" y="37909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34</a:t>
            </a:fld>
            <a:endParaRPr lang="en-US">
              <a:solidFill>
                <a:schemeClr val="bg1"/>
              </a:solidFill>
            </a:endParaRPr>
          </a:p>
        </p:txBody>
      </p:sp>
      <p:sp>
        <p:nvSpPr>
          <p:cNvPr id="4" name="TextBox 3">
            <a:extLst>
              <a:ext uri="{FF2B5EF4-FFF2-40B4-BE49-F238E27FC236}">
                <a16:creationId xmlns:a16="http://schemas.microsoft.com/office/drawing/2014/main" id="{4B9576E3-1767-4B94-8659-40268D8F5CBC}"/>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WIOA Adult Priority Populations</a:t>
            </a:r>
          </a:p>
        </p:txBody>
      </p:sp>
      <p:sp>
        <p:nvSpPr>
          <p:cNvPr id="2" name="TextBox 1">
            <a:extLst>
              <a:ext uri="{FF2B5EF4-FFF2-40B4-BE49-F238E27FC236}">
                <a16:creationId xmlns:a16="http://schemas.microsoft.com/office/drawing/2014/main" id="{0B38E544-CC15-E498-53E0-3D2F737E18BC}"/>
              </a:ext>
            </a:extLst>
          </p:cNvPr>
          <p:cNvSpPr txBox="1"/>
          <p:nvPr/>
        </p:nvSpPr>
        <p:spPr>
          <a:xfrm>
            <a:off x="902714" y="1182017"/>
            <a:ext cx="7238999" cy="2308324"/>
          </a:xfrm>
          <a:prstGeom prst="rect">
            <a:avLst/>
          </a:prstGeom>
          <a:noFill/>
        </p:spPr>
        <p:txBody>
          <a:bodyPr wrap="square" numCol="1" rtlCol="0">
            <a:spAutoFit/>
          </a:bodyPr>
          <a:lstStyle/>
          <a:p>
            <a:r>
              <a:rPr lang="en-US" sz="1600" dirty="0">
                <a:solidFill>
                  <a:srgbClr val="003366"/>
                </a:solidFill>
                <a:cs typeface="Arial" panose="020B0604020202020204" pitchFamily="34" charset="0"/>
              </a:rPr>
              <a:t>Department of Labor has established priority populations to provide services to certain populations.  </a:t>
            </a:r>
          </a:p>
          <a:p>
            <a:endParaRPr lang="en-US" sz="1600" dirty="0">
              <a:solidFill>
                <a:srgbClr val="003366"/>
              </a:solidFill>
              <a:cs typeface="Arial" panose="020B0604020202020204" pitchFamily="34" charset="0"/>
            </a:endParaRPr>
          </a:p>
          <a:p>
            <a:r>
              <a:rPr lang="en-US" sz="1600" dirty="0">
                <a:solidFill>
                  <a:srgbClr val="003366"/>
                </a:solidFill>
                <a:cs typeface="Arial" panose="020B0604020202020204" pitchFamily="34" charset="0"/>
              </a:rPr>
              <a:t>Where two people are candidates for the same service and resources are limited, the priority will be given to the person from a priority population. </a:t>
            </a:r>
          </a:p>
          <a:p>
            <a:endParaRPr lang="en-US" sz="1600" dirty="0">
              <a:solidFill>
                <a:srgbClr val="003366"/>
              </a:solidFill>
              <a:cs typeface="Arial" panose="020B0604020202020204" pitchFamily="34" charset="0"/>
            </a:endParaRPr>
          </a:p>
          <a:p>
            <a:r>
              <a:rPr lang="en-US" sz="1600" dirty="0">
                <a:solidFill>
                  <a:srgbClr val="003366"/>
                </a:solidFill>
                <a:cs typeface="Arial" panose="020B0604020202020204" pitchFamily="34" charset="0"/>
              </a:rPr>
              <a:t>Priority Populations and related documentation can be updated in I-Trac after Registration if the participant’s circumstances change. Refer to the Regional Program Standards for guidance. </a:t>
            </a:r>
          </a:p>
        </p:txBody>
      </p:sp>
    </p:spTree>
    <p:extLst>
      <p:ext uri="{BB962C8B-B14F-4D97-AF65-F5344CB8AC3E}">
        <p14:creationId xmlns:p14="http://schemas.microsoft.com/office/powerpoint/2010/main" val="146553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9950"/>
            <a:ext cx="9144000" cy="1752600"/>
          </a:xfrm>
          <a:prstGeom prst="rect">
            <a:avLst/>
          </a:prstGeom>
        </p:spPr>
      </p:pic>
      <p:sp>
        <p:nvSpPr>
          <p:cNvPr id="14" name="TextBox 13">
            <a:extLst>
              <a:ext uri="{FF2B5EF4-FFF2-40B4-BE49-F238E27FC236}">
                <a16:creationId xmlns:a16="http://schemas.microsoft.com/office/drawing/2014/main" id="{4F80022F-7ED9-B34A-8594-ABEC1279FF60}"/>
              </a:ext>
            </a:extLst>
          </p:cNvPr>
          <p:cNvSpPr txBox="1"/>
          <p:nvPr/>
        </p:nvSpPr>
        <p:spPr>
          <a:xfrm>
            <a:off x="895916" y="1038355"/>
            <a:ext cx="3379699" cy="1446550"/>
          </a:xfrm>
          <a:prstGeom prst="rect">
            <a:avLst/>
          </a:prstGeom>
          <a:noFill/>
        </p:spPr>
        <p:txBody>
          <a:bodyPr wrap="square" numCol="1" rtlCol="0">
            <a:spAutoFit/>
          </a:bodyPr>
          <a:lstStyle/>
          <a:p>
            <a:r>
              <a:rPr lang="en-US" sz="1600" b="1" u="sng" dirty="0">
                <a:solidFill>
                  <a:srgbClr val="009999"/>
                </a:solidFill>
                <a:latin typeface="Arial" panose="020B0604020202020204" pitchFamily="34" charset="0"/>
                <a:cs typeface="Arial" panose="020B0604020202020204" pitchFamily="34" charset="0"/>
              </a:rPr>
              <a:t>Level 1 Priority </a:t>
            </a:r>
          </a:p>
          <a:p>
            <a:pPr marL="285750" indent="-285750">
              <a:buFont typeface="Wingdings" panose="05000000000000000000" pitchFamily="2" charset="2"/>
              <a:buChar char="ü"/>
            </a:pPr>
            <a:r>
              <a:rPr lang="en-US" dirty="0">
                <a:solidFill>
                  <a:srgbClr val="003366"/>
                </a:solidFill>
                <a:cs typeface="Arial" panose="020B0604020202020204" pitchFamily="34" charset="0"/>
              </a:rPr>
              <a:t>Veteran (Not Dishonorable) or Veteran Eligible Spouse</a:t>
            </a:r>
          </a:p>
          <a:p>
            <a:pPr marL="285750" indent="-285750">
              <a:buFont typeface="Wingdings" panose="05000000000000000000" pitchFamily="2" charset="2"/>
              <a:buChar char="ü"/>
            </a:pPr>
            <a:r>
              <a:rPr lang="en-US" dirty="0">
                <a:solidFill>
                  <a:srgbClr val="C00000"/>
                </a:solidFill>
                <a:cs typeface="Arial" panose="020B0604020202020204" pitchFamily="34" charset="0"/>
              </a:rPr>
              <a:t>AND</a:t>
            </a:r>
            <a:r>
              <a:rPr lang="en-US" dirty="0">
                <a:solidFill>
                  <a:srgbClr val="003366"/>
                </a:solidFill>
                <a:cs typeface="Arial" panose="020B0604020202020204" pitchFamily="34" charset="0"/>
              </a:rPr>
              <a:t> Low Income or Basic Skills Deficient</a:t>
            </a:r>
            <a:r>
              <a:rPr lang="en-US" baseline="30000" dirty="0">
                <a:solidFill>
                  <a:srgbClr val="C00000"/>
                </a:solidFill>
                <a:cs typeface="Arial" panose="020B0604020202020204" pitchFamily="34" charset="0"/>
              </a:rPr>
              <a:t>1</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868078" y="37147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35</a:t>
            </a:fld>
            <a:endParaRPr lang="en-US">
              <a:solidFill>
                <a:schemeClr val="bg1"/>
              </a:solidFill>
            </a:endParaRPr>
          </a:p>
        </p:txBody>
      </p:sp>
      <p:sp>
        <p:nvSpPr>
          <p:cNvPr id="4" name="TextBox 3">
            <a:extLst>
              <a:ext uri="{FF2B5EF4-FFF2-40B4-BE49-F238E27FC236}">
                <a16:creationId xmlns:a16="http://schemas.microsoft.com/office/drawing/2014/main" id="{4B9576E3-1767-4B94-8659-40268D8F5CBC}"/>
              </a:ext>
            </a:extLst>
          </p:cNvPr>
          <p:cNvSpPr txBox="1"/>
          <p:nvPr/>
        </p:nvSpPr>
        <p:spPr>
          <a:xfrm>
            <a:off x="914398" y="426437"/>
            <a:ext cx="7239000"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WIOA Adult Priority Populations</a:t>
            </a:r>
          </a:p>
        </p:txBody>
      </p:sp>
      <p:sp>
        <p:nvSpPr>
          <p:cNvPr id="2" name="TextBox 1">
            <a:extLst>
              <a:ext uri="{FF2B5EF4-FFF2-40B4-BE49-F238E27FC236}">
                <a16:creationId xmlns:a16="http://schemas.microsoft.com/office/drawing/2014/main" id="{B14E4CCC-A72B-B2D6-96AF-821C149A955D}"/>
              </a:ext>
            </a:extLst>
          </p:cNvPr>
          <p:cNvSpPr txBox="1"/>
          <p:nvPr/>
        </p:nvSpPr>
        <p:spPr>
          <a:xfrm>
            <a:off x="1075213" y="2617410"/>
            <a:ext cx="3200402" cy="1384995"/>
          </a:xfrm>
          <a:prstGeom prst="rect">
            <a:avLst/>
          </a:prstGeom>
          <a:noFill/>
        </p:spPr>
        <p:txBody>
          <a:bodyPr wrap="square" numCol="1" rtlCol="0">
            <a:spAutoFit/>
          </a:bodyPr>
          <a:lstStyle/>
          <a:p>
            <a:endParaRPr lang="en-US" sz="1600" dirty="0">
              <a:solidFill>
                <a:srgbClr val="003366"/>
              </a:solidFill>
              <a:latin typeface="Arial" panose="020B0604020202020204" pitchFamily="34" charset="0"/>
              <a:cs typeface="Arial" panose="020B0604020202020204" pitchFamily="34" charset="0"/>
            </a:endParaRPr>
          </a:p>
          <a:p>
            <a:r>
              <a:rPr lang="en-US" sz="1600" b="1" u="sng" dirty="0">
                <a:solidFill>
                  <a:srgbClr val="009999"/>
                </a:solidFill>
                <a:latin typeface="Arial" panose="020B0604020202020204" pitchFamily="34" charset="0"/>
                <a:cs typeface="Arial" panose="020B0604020202020204" pitchFamily="34" charset="0"/>
              </a:rPr>
              <a:t>Level 3 Priority</a:t>
            </a:r>
            <a:endParaRPr lang="en-US" sz="1600"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66"/>
                </a:solidFill>
                <a:cs typeface="Arial" panose="020B0604020202020204" pitchFamily="34" charset="0"/>
              </a:rPr>
              <a:t>Veteran (Not Dishonorable) or Eligible Spouse</a:t>
            </a:r>
          </a:p>
          <a:p>
            <a:endParaRPr lang="en-US" sz="1600" dirty="0">
              <a:solidFill>
                <a:srgbClr val="0033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FDD52C0-A8A3-94B8-4298-71E32F2E91CC}"/>
              </a:ext>
            </a:extLst>
          </p:cNvPr>
          <p:cNvSpPr txBox="1"/>
          <p:nvPr/>
        </p:nvSpPr>
        <p:spPr>
          <a:xfrm>
            <a:off x="4487578" y="1025805"/>
            <a:ext cx="3687478" cy="1723549"/>
          </a:xfrm>
          <a:prstGeom prst="rect">
            <a:avLst/>
          </a:prstGeom>
          <a:noFill/>
        </p:spPr>
        <p:txBody>
          <a:bodyPr wrap="square" numCol="1" rtlCol="0">
            <a:spAutoFit/>
          </a:bodyPr>
          <a:lstStyle/>
          <a:p>
            <a:r>
              <a:rPr lang="en-US" sz="1600" b="1" u="sng" dirty="0">
                <a:solidFill>
                  <a:srgbClr val="009999"/>
                </a:solidFill>
                <a:latin typeface="Arial" panose="020B0604020202020204" pitchFamily="34" charset="0"/>
                <a:cs typeface="Arial" panose="020B0604020202020204" pitchFamily="34" charset="0"/>
              </a:rPr>
              <a:t>Level 2 Priority</a:t>
            </a:r>
          </a:p>
          <a:p>
            <a:pPr marL="285750" indent="-285750">
              <a:buFont typeface="Wingdings" panose="05000000000000000000" pitchFamily="2" charset="2"/>
              <a:buChar char="ü"/>
            </a:pPr>
            <a:r>
              <a:rPr lang="en-US" dirty="0">
                <a:solidFill>
                  <a:srgbClr val="003366"/>
                </a:solidFill>
                <a:cs typeface="Arial" panose="020B0604020202020204" pitchFamily="34" charset="0"/>
              </a:rPr>
              <a:t>Low Income, Receiving Public Assistance, or Basic Skills Deficient</a:t>
            </a:r>
            <a:r>
              <a:rPr lang="en-US" baseline="30000" dirty="0">
                <a:solidFill>
                  <a:srgbClr val="C00000"/>
                </a:solidFill>
                <a:cs typeface="Arial" panose="020B0604020202020204" pitchFamily="34" charset="0"/>
              </a:rPr>
              <a:t>1</a:t>
            </a:r>
            <a:endParaRPr lang="en-US" dirty="0">
              <a:solidFill>
                <a:srgbClr val="003366"/>
              </a:solidFill>
              <a:cs typeface="Arial" panose="020B0604020202020204" pitchFamily="34" charset="0"/>
            </a:endParaRPr>
          </a:p>
          <a:p>
            <a:pPr marL="285750" indent="-285750">
              <a:buFont typeface="Wingdings" panose="05000000000000000000" pitchFamily="2" charset="2"/>
              <a:buChar char="ü"/>
            </a:pPr>
            <a:r>
              <a:rPr lang="en-US" b="1" dirty="0">
                <a:solidFill>
                  <a:srgbClr val="C00000"/>
                </a:solidFill>
                <a:cs typeface="Arial" panose="020B0604020202020204" pitchFamily="34" charset="0"/>
              </a:rPr>
              <a:t>AND </a:t>
            </a:r>
            <a:r>
              <a:rPr lang="en-US" dirty="0">
                <a:solidFill>
                  <a:srgbClr val="003366"/>
                </a:solidFill>
                <a:cs typeface="Arial" panose="020B0604020202020204" pitchFamily="34" charset="0"/>
              </a:rPr>
              <a:t>Non-Veteran or Veteran Eligible Spouse</a:t>
            </a:r>
          </a:p>
        </p:txBody>
      </p:sp>
      <p:sp>
        <p:nvSpPr>
          <p:cNvPr id="9" name="TextBox 8">
            <a:extLst>
              <a:ext uri="{FF2B5EF4-FFF2-40B4-BE49-F238E27FC236}">
                <a16:creationId xmlns:a16="http://schemas.microsoft.com/office/drawing/2014/main" id="{38E8D9A5-D007-CDBC-E51E-DB9F06CB57DC}"/>
              </a:ext>
            </a:extLst>
          </p:cNvPr>
          <p:cNvSpPr txBox="1"/>
          <p:nvPr/>
        </p:nvSpPr>
        <p:spPr>
          <a:xfrm>
            <a:off x="4487578" y="2571750"/>
            <a:ext cx="3200402" cy="1107996"/>
          </a:xfrm>
          <a:prstGeom prst="rect">
            <a:avLst/>
          </a:prstGeom>
          <a:noFill/>
        </p:spPr>
        <p:txBody>
          <a:bodyPr wrap="square" numCol="1" rtlCol="0">
            <a:spAutoFit/>
          </a:bodyPr>
          <a:lstStyle/>
          <a:p>
            <a:endParaRPr lang="en-US" sz="1600" dirty="0">
              <a:solidFill>
                <a:srgbClr val="003366"/>
              </a:solidFill>
              <a:latin typeface="Arial" panose="020B0604020202020204" pitchFamily="34" charset="0"/>
              <a:cs typeface="Arial" panose="020B0604020202020204" pitchFamily="34" charset="0"/>
            </a:endParaRPr>
          </a:p>
          <a:p>
            <a:r>
              <a:rPr lang="en-US" sz="1600" b="1" u="sng" dirty="0">
                <a:solidFill>
                  <a:srgbClr val="009999"/>
                </a:solidFill>
                <a:latin typeface="Arial" panose="020B0604020202020204" pitchFamily="34" charset="0"/>
                <a:cs typeface="Arial" panose="020B0604020202020204" pitchFamily="34" charset="0"/>
              </a:rPr>
              <a:t>Level 4 Priority</a:t>
            </a:r>
            <a:endParaRPr lang="en-US" sz="1600"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66"/>
                </a:solidFill>
                <a:cs typeface="Arial" panose="020B0604020202020204" pitchFamily="34" charset="0"/>
              </a:rPr>
              <a:t>Anyone enrolled</a:t>
            </a:r>
          </a:p>
          <a:p>
            <a:endParaRPr lang="en-US" sz="1600" dirty="0">
              <a:solidFill>
                <a:srgbClr val="00336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28FF9D-E5D5-3461-057B-43AAE665D915}"/>
              </a:ext>
            </a:extLst>
          </p:cNvPr>
          <p:cNvSpPr txBox="1"/>
          <p:nvPr/>
        </p:nvSpPr>
        <p:spPr>
          <a:xfrm>
            <a:off x="5029200" y="3724438"/>
            <a:ext cx="4754278" cy="276999"/>
          </a:xfrm>
          <a:prstGeom prst="rect">
            <a:avLst/>
          </a:prstGeom>
          <a:noFill/>
        </p:spPr>
        <p:txBody>
          <a:bodyPr wrap="square" rtlCol="0">
            <a:spAutoFit/>
          </a:bodyPr>
          <a:lstStyle/>
          <a:p>
            <a:r>
              <a:rPr lang="en-US" sz="1200" i="1" baseline="30000">
                <a:solidFill>
                  <a:srgbClr val="C00000"/>
                </a:solidFill>
                <a:latin typeface="Arial" panose="020B0604020202020204" pitchFamily="34" charset="0"/>
                <a:cs typeface="Arial" panose="020B0604020202020204" pitchFamily="34" charset="0"/>
              </a:rPr>
              <a:t>1 </a:t>
            </a:r>
            <a:r>
              <a:rPr lang="en-US" sz="1200" i="1">
                <a:solidFill>
                  <a:srgbClr val="C00000"/>
                </a:solidFill>
                <a:latin typeface="Arial" panose="020B0604020202020204" pitchFamily="34" charset="0"/>
                <a:cs typeface="Arial" panose="020B0604020202020204" pitchFamily="34" charset="0"/>
              </a:rPr>
              <a:t>Basic Skills Deficient is new data collection</a:t>
            </a:r>
            <a:endParaRPr lang="en-US" sz="1200" i="1"/>
          </a:p>
        </p:txBody>
      </p:sp>
    </p:spTree>
    <p:extLst>
      <p:ext uri="{BB962C8B-B14F-4D97-AF65-F5344CB8AC3E}">
        <p14:creationId xmlns:p14="http://schemas.microsoft.com/office/powerpoint/2010/main" val="790649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36</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858000" cy="523220"/>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WIOA Registration Documentation</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203083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8E544-CC15-E498-53E0-3D2F737E18BC}"/>
              </a:ext>
            </a:extLst>
          </p:cNvPr>
          <p:cNvSpPr txBox="1"/>
          <p:nvPr/>
        </p:nvSpPr>
        <p:spPr>
          <a:xfrm>
            <a:off x="914398" y="971550"/>
            <a:ext cx="7238999" cy="2677656"/>
          </a:xfrm>
          <a:prstGeom prst="rect">
            <a:avLst/>
          </a:prstGeom>
          <a:noFill/>
        </p:spPr>
        <p:txBody>
          <a:bodyPr wrap="square" numCol="1" rtlCol="0">
            <a:spAutoFit/>
          </a:bodyPr>
          <a:lstStyle/>
          <a:p>
            <a:r>
              <a:rPr lang="en-US" sz="1400" dirty="0">
                <a:solidFill>
                  <a:srgbClr val="003366"/>
                </a:solidFill>
                <a:cs typeface="Arial" panose="020B0604020202020204" pitchFamily="34" charset="0"/>
              </a:rPr>
              <a:t>Documentation is the act of proving a particular status.  </a:t>
            </a:r>
          </a:p>
          <a:p>
            <a:endParaRPr lang="en-US" sz="1400" dirty="0">
              <a:solidFill>
                <a:srgbClr val="003366"/>
              </a:solidFill>
              <a:cs typeface="Arial" panose="020B0604020202020204" pitchFamily="34" charset="0"/>
            </a:endParaRPr>
          </a:p>
          <a:p>
            <a:r>
              <a:rPr lang="en-US" sz="1400" dirty="0">
                <a:solidFill>
                  <a:srgbClr val="003366"/>
                </a:solidFill>
                <a:cs typeface="Arial" panose="020B0604020202020204" pitchFamily="34" charset="0"/>
              </a:rPr>
              <a:t>The majority of the data collected at the time of registration is self-attested by the customer when signing the I-Trac application. </a:t>
            </a:r>
          </a:p>
          <a:p>
            <a:endParaRPr lang="en-US" sz="1400" dirty="0">
              <a:solidFill>
                <a:srgbClr val="003366"/>
              </a:solidFill>
              <a:cs typeface="Arial" panose="020B0604020202020204" pitchFamily="34" charset="0"/>
            </a:endParaRPr>
          </a:p>
          <a:p>
            <a:r>
              <a:rPr lang="en-US" sz="1400" dirty="0">
                <a:solidFill>
                  <a:srgbClr val="003366"/>
                </a:solidFill>
                <a:cs typeface="Arial" panose="020B0604020202020204" pitchFamily="34" charset="0"/>
              </a:rPr>
              <a:t>With the exception of Selective Service when an element cannot be documented at the time of registration, staff cannot choose yes to the element in I-Trac.  If documentation is then obtained later this can be updated after registration and a Registration Note added to the record, so the customer does not need to re-sign the application.</a:t>
            </a:r>
          </a:p>
          <a:p>
            <a:endParaRPr lang="en-US" sz="1400" dirty="0">
              <a:solidFill>
                <a:srgbClr val="003366"/>
              </a:solidFill>
              <a:cs typeface="Arial" panose="020B0604020202020204" pitchFamily="34" charset="0"/>
            </a:endParaRPr>
          </a:p>
          <a:p>
            <a:r>
              <a:rPr lang="en-US" sz="1400" dirty="0">
                <a:solidFill>
                  <a:srgbClr val="003366"/>
                </a:solidFill>
                <a:cs typeface="Arial" panose="020B0604020202020204" pitchFamily="34" charset="0"/>
              </a:rPr>
              <a:t>Refer to the Regional Program Standards for required documentation elements. All required documentation for eligibility must be uploaded to I-Trac, including priority of service.</a:t>
            </a:r>
          </a:p>
        </p:txBody>
      </p:sp>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4751"/>
            <a:ext cx="9144000" cy="1447798"/>
          </a:xfrm>
          <a:prstGeom prst="rect">
            <a:avLst/>
          </a:prstGeom>
        </p:spPr>
      </p:pic>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397" y="4080093"/>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37</a:t>
            </a:fld>
            <a:endParaRPr lang="en-US">
              <a:solidFill>
                <a:schemeClr val="bg1"/>
              </a:solidFill>
            </a:endParaRPr>
          </a:p>
        </p:txBody>
      </p:sp>
      <p:sp>
        <p:nvSpPr>
          <p:cNvPr id="4" name="TextBox 3">
            <a:extLst>
              <a:ext uri="{FF2B5EF4-FFF2-40B4-BE49-F238E27FC236}">
                <a16:creationId xmlns:a16="http://schemas.microsoft.com/office/drawing/2014/main" id="{4B9576E3-1767-4B94-8659-40268D8F5CBC}"/>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WIOA Registration Documentation</a:t>
            </a:r>
          </a:p>
        </p:txBody>
      </p:sp>
    </p:spTree>
    <p:extLst>
      <p:ext uri="{BB962C8B-B14F-4D97-AF65-F5344CB8AC3E}">
        <p14:creationId xmlns:p14="http://schemas.microsoft.com/office/powerpoint/2010/main" val="1680948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5653"/>
            <a:ext cx="9144000" cy="1496897"/>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9" y="1123950"/>
            <a:ext cx="3048000" cy="400110"/>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Date of Birth</a:t>
            </a:r>
            <a:endParaRPr lang="en-US" sz="2800">
              <a:solidFill>
                <a:srgbClr val="009999"/>
              </a:solidFill>
              <a:latin typeface="Arial Black" panose="020B0604020202020204" pitchFamily="34" charset="0"/>
              <a:cs typeface="Arial Black" panose="020B0604020202020204" pitchFamily="34" charset="0"/>
            </a:endParaRPr>
          </a:p>
        </p:txBody>
      </p:sp>
      <p:sp>
        <p:nvSpPr>
          <p:cNvPr id="14" name="TextBox 13">
            <a:extLst>
              <a:ext uri="{FF2B5EF4-FFF2-40B4-BE49-F238E27FC236}">
                <a16:creationId xmlns:a16="http://schemas.microsoft.com/office/drawing/2014/main" id="{4F80022F-7ED9-B34A-8594-ABEC1279FF60}"/>
              </a:ext>
            </a:extLst>
          </p:cNvPr>
          <p:cNvSpPr txBox="1"/>
          <p:nvPr/>
        </p:nvSpPr>
        <p:spPr>
          <a:xfrm>
            <a:off x="2438399" y="1123950"/>
            <a:ext cx="2971798" cy="1954381"/>
          </a:xfrm>
          <a:prstGeom prst="rect">
            <a:avLst/>
          </a:prstGeom>
          <a:noFill/>
        </p:spPr>
        <p:txBody>
          <a:bodyPr wrap="square" numCol="1" rtlCol="0">
            <a:spAutoFit/>
          </a:bodyPr>
          <a:lstStyle/>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Baptismal Record</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Birth Certificate</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DD-214 Military Separation Record</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Driver’s License</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Family Bible </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Government Issued Photo ID</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Hospital Record of Birth</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Justice System Record</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Medical Record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Passport (US)</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Arial" panose="020B0604020202020204" pitchFamily="34" charset="0"/>
              </a:rPr>
              <a:t>Passport (Foreign)</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8953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876299" y="4039834"/>
            <a:ext cx="742549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38</a:t>
            </a:fld>
            <a:endParaRPr lang="en-US">
              <a:solidFill>
                <a:schemeClr val="bg1"/>
              </a:solidFill>
            </a:endParaRPr>
          </a:p>
        </p:txBody>
      </p:sp>
      <p:sp>
        <p:nvSpPr>
          <p:cNvPr id="2" name="TextBox 1">
            <a:extLst>
              <a:ext uri="{FF2B5EF4-FFF2-40B4-BE49-F238E27FC236}">
                <a16:creationId xmlns:a16="http://schemas.microsoft.com/office/drawing/2014/main" id="{7F678532-5F4F-45C2-B7A2-3140D582E24F}"/>
              </a:ext>
            </a:extLst>
          </p:cNvPr>
          <p:cNvSpPr txBox="1"/>
          <p:nvPr/>
        </p:nvSpPr>
        <p:spPr>
          <a:xfrm>
            <a:off x="5105400" y="1092804"/>
            <a:ext cx="2971798" cy="1446550"/>
          </a:xfrm>
          <a:prstGeom prst="rect">
            <a:avLst/>
          </a:prstGeom>
          <a:noFill/>
        </p:spPr>
        <p:txBody>
          <a:bodyPr wrap="square" numCol="1" rtlCol="0">
            <a:spAutoFit/>
          </a:bodyPr>
          <a:lstStyle/>
          <a:p>
            <a:pPr marL="628650" lvl="1" indent="-171450">
              <a:buFont typeface="Arial" panose="020B0604020202020204" pitchFamily="34" charset="0"/>
              <a:buChar char="•"/>
            </a:pPr>
            <a:r>
              <a:rPr lang="en-US" sz="1100">
                <a:latin typeface="Calibri" panose="020F0502020204030204" pitchFamily="34" charset="0"/>
                <a:ea typeface="Calibri" panose="020F0502020204030204" pitchFamily="34" charset="0"/>
                <a:cs typeface="Arial" panose="020B0604020202020204" pitchFamily="34" charset="0"/>
              </a:rPr>
              <a:t>Public Assistance Benefits Letter</a:t>
            </a:r>
          </a:p>
          <a:p>
            <a:pPr marL="628650" lvl="1" indent="-171450">
              <a:buFont typeface="Arial" panose="020B0604020202020204" pitchFamily="34" charset="0"/>
              <a:buChar char="•"/>
            </a:pPr>
            <a:r>
              <a:rPr lang="en-US" sz="1100">
                <a:latin typeface="Calibri" panose="020F0502020204030204" pitchFamily="34" charset="0"/>
                <a:ea typeface="Calibri" panose="020F0502020204030204" pitchFamily="34" charset="0"/>
                <a:cs typeface="Arial" panose="020B0604020202020204" pitchFamily="34" charset="0"/>
              </a:rPr>
              <a:t>Public Assistance Crossmatch</a:t>
            </a:r>
          </a:p>
          <a:p>
            <a:pPr marL="628650" marR="0" lvl="1" indent="-171450">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Arial" panose="020B0604020202020204" pitchFamily="34" charset="0"/>
              </a:rPr>
              <a:t>School</a:t>
            </a:r>
            <a:r>
              <a:rPr lang="en-US" sz="1100">
                <a:effectLst/>
                <a:latin typeface="Calibri" panose="020F0502020204030204" pitchFamily="34" charset="0"/>
                <a:ea typeface="Calibri" panose="020F0502020204030204" pitchFamily="34" charset="0"/>
                <a:cs typeface="Arial" panose="020B0604020202020204" pitchFamily="34" charset="0"/>
              </a:rPr>
              <a:t> </a:t>
            </a:r>
            <a:r>
              <a:rPr lang="en-US" sz="1100">
                <a:latin typeface="Calibri" panose="020F0502020204030204" pitchFamily="34" charset="0"/>
                <a:ea typeface="Calibri" panose="020F0502020204030204" pitchFamily="34" charset="0"/>
                <a:cs typeface="Arial" panose="020B0604020202020204" pitchFamily="34" charset="0"/>
              </a:rPr>
              <a:t>Record</a:t>
            </a:r>
            <a:r>
              <a:rPr lang="en-US" sz="1100">
                <a:effectLst/>
                <a:latin typeface="Calibri" panose="020F0502020204030204" pitchFamily="34" charset="0"/>
                <a:ea typeface="Calibri" panose="020F0502020204030204" pitchFamily="34" charset="0"/>
                <a:cs typeface="Arial" panose="020B0604020202020204" pitchFamily="34" charset="0"/>
              </a:rPr>
              <a:t> or ID Card</a:t>
            </a:r>
          </a:p>
          <a:p>
            <a:pPr marL="628650" marR="0" lvl="1" indent="-171450">
              <a:spcBef>
                <a:spcPts val="0"/>
              </a:spcBef>
              <a:spcAft>
                <a:spcPts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Arial" panose="020B0604020202020204" pitchFamily="34" charset="0"/>
              </a:rPr>
              <a:t>Selective Service Registration Acknowledgement Letter</a:t>
            </a:r>
          </a:p>
          <a:p>
            <a:pPr marL="628650" marR="0" lvl="1" indent="-171450">
              <a:spcBef>
                <a:spcPts val="0"/>
              </a:spcBef>
              <a:spcAft>
                <a:spcPts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Arial" panose="020B0604020202020204" pitchFamily="34" charset="0"/>
              </a:rPr>
              <a:t>Selective Service Registration Card</a:t>
            </a:r>
          </a:p>
          <a:p>
            <a:pPr marL="628650" marR="0" lvl="1" indent="-171450">
              <a:spcBef>
                <a:spcPts val="0"/>
              </a:spcBef>
              <a:spcAft>
                <a:spcPts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Arial" panose="020B0604020202020204" pitchFamily="34" charset="0"/>
              </a:rPr>
              <a:t>Signed Application </a:t>
            </a:r>
            <a:r>
              <a:rPr lang="en-US" sz="1100" i="1" baseline="30000">
                <a:solidFill>
                  <a:srgbClr val="C00000"/>
                </a:solidFill>
              </a:rPr>
              <a:t>1</a:t>
            </a:r>
            <a:r>
              <a:rPr lang="en-US" sz="1100">
                <a:effectLst/>
                <a:latin typeface="Calibri" panose="020F0502020204030204" pitchFamily="34" charset="0"/>
                <a:ea typeface="Calibri" panose="020F0502020204030204" pitchFamily="34" charset="0"/>
                <a:cs typeface="Arial" panose="020B0604020202020204" pitchFamily="34" charset="0"/>
              </a:rPr>
              <a:t> </a:t>
            </a:r>
          </a:p>
          <a:p>
            <a:pPr marL="628650" marR="0" lvl="1" indent="-171450">
              <a:spcBef>
                <a:spcPts val="0"/>
              </a:spcBef>
              <a:spcAft>
                <a:spcPts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Arial" panose="020B0604020202020204" pitchFamily="34" charset="0"/>
              </a:rPr>
              <a:t>Tribal ID Card</a:t>
            </a:r>
            <a:endParaRPr lang="en-US" sz="1600">
              <a:solidFill>
                <a:srgbClr val="0033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818FBA-059E-9355-D2B5-DB51FB7D02F1}"/>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Eligibility</a:t>
            </a:r>
          </a:p>
        </p:txBody>
      </p:sp>
      <p:sp>
        <p:nvSpPr>
          <p:cNvPr id="4" name="TextBox 3">
            <a:extLst>
              <a:ext uri="{FF2B5EF4-FFF2-40B4-BE49-F238E27FC236}">
                <a16:creationId xmlns:a16="http://schemas.microsoft.com/office/drawing/2014/main" id="{394DC762-0E67-EA4D-A802-706FD05AD038}"/>
              </a:ext>
            </a:extLst>
          </p:cNvPr>
          <p:cNvSpPr txBox="1"/>
          <p:nvPr/>
        </p:nvSpPr>
        <p:spPr>
          <a:xfrm>
            <a:off x="914398" y="3059142"/>
            <a:ext cx="8001001" cy="954107"/>
          </a:xfrm>
          <a:prstGeom prst="rect">
            <a:avLst/>
          </a:prstGeom>
          <a:noFill/>
        </p:spPr>
        <p:txBody>
          <a:bodyPr wrap="square" rtlCol="0">
            <a:spAutoFit/>
          </a:bodyPr>
          <a:lstStyle/>
          <a:p>
            <a:r>
              <a:rPr lang="en-US" sz="1400" dirty="0">
                <a:solidFill>
                  <a:srgbClr val="000000"/>
                </a:solidFill>
                <a:effectLst/>
                <a:latin typeface="Calibri" panose="020F0502020204030204" pitchFamily="34" charset="0"/>
                <a:ea typeface="Times New Roman" panose="02020603050405020304" pitchFamily="18" charset="0"/>
              </a:rPr>
              <a:t>Applicant attestation documented with the signed application may only be used when the applicant does not have one of the allowable birthdate validation documents available.  When applicant attestation is used for date of birth documentation, it is required that securing documentation necessary to complete employment (I-9) documentation be part of the service plan.</a:t>
            </a:r>
            <a:endParaRPr lang="en-US" sz="1400" i="1" dirty="0">
              <a:solidFill>
                <a:srgbClr val="C00000"/>
              </a:solidFill>
            </a:endParaRPr>
          </a:p>
        </p:txBody>
      </p:sp>
    </p:spTree>
    <p:extLst>
      <p:ext uri="{BB962C8B-B14F-4D97-AF65-F5344CB8AC3E}">
        <p14:creationId xmlns:p14="http://schemas.microsoft.com/office/powerpoint/2010/main" val="407890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440"/>
            <a:ext cx="9144000" cy="1543109"/>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6" y="971550"/>
            <a:ext cx="6553204" cy="400110"/>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Selective</a:t>
            </a:r>
            <a:r>
              <a:rPr lang="en-US" sz="2000">
                <a:solidFill>
                  <a:srgbClr val="003366"/>
                </a:solidFill>
                <a:latin typeface="Arial Black" panose="020B0604020202020204" pitchFamily="34" charset="0"/>
                <a:cs typeface="Arial Black" panose="020B0604020202020204" pitchFamily="34" charset="0"/>
              </a:rPr>
              <a:t> </a:t>
            </a:r>
            <a:r>
              <a:rPr lang="en-US" sz="2000">
                <a:solidFill>
                  <a:srgbClr val="009999"/>
                </a:solidFill>
                <a:latin typeface="Arial Black" panose="020B0604020202020204" pitchFamily="34" charset="0"/>
                <a:cs typeface="Arial Black" panose="020B0604020202020204" pitchFamily="34" charset="0"/>
              </a:rPr>
              <a:t>Service – Requirement to Register</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39</a:t>
            </a:fld>
            <a:endParaRPr lang="en-US">
              <a:solidFill>
                <a:schemeClr val="bg1"/>
              </a:solidFill>
            </a:endParaRPr>
          </a:p>
        </p:txBody>
      </p:sp>
      <p:sp>
        <p:nvSpPr>
          <p:cNvPr id="3" name="TextBox 2">
            <a:extLst>
              <a:ext uri="{FF2B5EF4-FFF2-40B4-BE49-F238E27FC236}">
                <a16:creationId xmlns:a16="http://schemas.microsoft.com/office/drawing/2014/main" id="{6D566F5E-0594-CFAD-AAF1-287C8E06E12F}"/>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Eligibility</a:t>
            </a:r>
          </a:p>
        </p:txBody>
      </p:sp>
      <p:graphicFrame>
        <p:nvGraphicFramePr>
          <p:cNvPr id="4" name="Table 3">
            <a:extLst>
              <a:ext uri="{FF2B5EF4-FFF2-40B4-BE49-F238E27FC236}">
                <a16:creationId xmlns:a16="http://schemas.microsoft.com/office/drawing/2014/main" id="{BECC9909-2045-6D4B-45CF-B0B6EE38558D}"/>
              </a:ext>
            </a:extLst>
          </p:cNvPr>
          <p:cNvGraphicFramePr>
            <a:graphicFrameLocks noGrp="1"/>
          </p:cNvGraphicFramePr>
          <p:nvPr>
            <p:extLst>
              <p:ext uri="{D42A27DB-BD31-4B8C-83A1-F6EECF244321}">
                <p14:modId xmlns:p14="http://schemas.microsoft.com/office/powerpoint/2010/main" val="3739329491"/>
              </p:ext>
            </p:extLst>
          </p:nvPr>
        </p:nvGraphicFramePr>
        <p:xfrm>
          <a:off x="895229" y="1462262"/>
          <a:ext cx="7334371" cy="2179072"/>
        </p:xfrm>
        <a:graphic>
          <a:graphicData uri="http://schemas.openxmlformats.org/drawingml/2006/table">
            <a:tbl>
              <a:tblPr firstRow="1">
                <a:tableStyleId>{10A1B5D5-9B99-4C35-A422-299274C87663}</a:tableStyleId>
              </a:tblPr>
              <a:tblGrid>
                <a:gridCol w="2099306">
                  <a:extLst>
                    <a:ext uri="{9D8B030D-6E8A-4147-A177-3AD203B41FA5}">
                      <a16:colId xmlns:a16="http://schemas.microsoft.com/office/drawing/2014/main" val="3105912368"/>
                    </a:ext>
                  </a:extLst>
                </a:gridCol>
                <a:gridCol w="2402983">
                  <a:extLst>
                    <a:ext uri="{9D8B030D-6E8A-4147-A177-3AD203B41FA5}">
                      <a16:colId xmlns:a16="http://schemas.microsoft.com/office/drawing/2014/main" val="2263602523"/>
                    </a:ext>
                  </a:extLst>
                </a:gridCol>
                <a:gridCol w="2832082">
                  <a:extLst>
                    <a:ext uri="{9D8B030D-6E8A-4147-A177-3AD203B41FA5}">
                      <a16:colId xmlns:a16="http://schemas.microsoft.com/office/drawing/2014/main" val="1473590284"/>
                    </a:ext>
                  </a:extLst>
                </a:gridCol>
              </a:tblGrid>
              <a:tr h="173625">
                <a:tc>
                  <a:txBody>
                    <a:bodyPr/>
                    <a:lstStyle/>
                    <a:p>
                      <a:pPr marL="0" marR="0">
                        <a:spcBef>
                          <a:spcPts val="0"/>
                        </a:spcBef>
                        <a:spcAft>
                          <a:spcPts val="0"/>
                        </a:spcAft>
                      </a:pPr>
                      <a:r>
                        <a:rPr lang="en-US" sz="1000">
                          <a:effectLst/>
                        </a:rPr>
                        <a:t>Required Reasons</a:t>
                      </a:r>
                      <a:endParaRPr lang="en-US" sz="1050">
                        <a:effectLst/>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Status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Documentation Types by Status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152669"/>
                  </a:ext>
                </a:extLst>
              </a:tr>
              <a:tr h="835603">
                <a:tc rowSpan="4">
                  <a:txBody>
                    <a:bodyPr/>
                    <a:lstStyle/>
                    <a:p>
                      <a:pPr marL="171450" marR="0" indent="-171450">
                        <a:spcBef>
                          <a:spcPts val="0"/>
                        </a:spcBef>
                        <a:spcAft>
                          <a:spcPts val="0"/>
                        </a:spcAft>
                        <a:buFont typeface="Arial" panose="020B0604020202020204" pitchFamily="34" charset="0"/>
                        <a:buChar char="•"/>
                      </a:pPr>
                      <a:r>
                        <a:rPr lang="en-US" sz="1000" dirty="0">
                          <a:effectLst/>
                        </a:rPr>
                        <a:t>I was sex-assigned male at birth</a:t>
                      </a:r>
                    </a:p>
                    <a:p>
                      <a:pPr marL="171450" marR="0" indent="-171450">
                        <a:spcBef>
                          <a:spcPts val="0"/>
                        </a:spcBef>
                        <a:spcAft>
                          <a:spcPts val="0"/>
                        </a:spcAft>
                        <a:buFont typeface="Arial" panose="020B0604020202020204" pitchFamily="34" charset="0"/>
                        <a:buChar char="•"/>
                      </a:pPr>
                      <a:r>
                        <a:rPr lang="en-US" sz="1000" b="1" dirty="0">
                          <a:solidFill>
                            <a:srgbClr val="FF0000"/>
                          </a:solidFill>
                          <a:effectLst/>
                        </a:rPr>
                        <a:t>AND</a:t>
                      </a:r>
                      <a:r>
                        <a:rPr lang="en-US" sz="1000" dirty="0">
                          <a:effectLst/>
                        </a:rPr>
                        <a:t> I am a US Citizen OR immigrant residing in the US between the ages of 18 and 25</a:t>
                      </a:r>
                    </a:p>
                    <a:p>
                      <a:pPr marL="171450" marR="0" indent="-171450">
                        <a:spcBef>
                          <a:spcPts val="0"/>
                        </a:spcBef>
                        <a:spcAft>
                          <a:spcPts val="0"/>
                        </a:spcAft>
                        <a:buFont typeface="Arial" panose="020B0604020202020204" pitchFamily="34" charset="0"/>
                        <a:buChar char="•"/>
                      </a:pPr>
                      <a:r>
                        <a:rPr lang="en-US" sz="1000" b="1" dirty="0">
                          <a:solidFill>
                            <a:srgbClr val="FF0000"/>
                          </a:solidFill>
                          <a:effectLst/>
                        </a:rPr>
                        <a:t>AND</a:t>
                      </a:r>
                      <a:r>
                        <a:rPr lang="en-US" sz="1000" dirty="0">
                          <a:effectLst/>
                        </a:rPr>
                        <a:t> are age 18 or older</a:t>
                      </a:r>
                    </a:p>
                    <a:p>
                      <a:pPr marL="171450" marR="0" indent="-171450">
                        <a:spcBef>
                          <a:spcPts val="0"/>
                        </a:spcBef>
                        <a:spcAft>
                          <a:spcPts val="0"/>
                        </a:spcAft>
                        <a:buFont typeface="Arial" panose="020B0604020202020204" pitchFamily="34" charset="0"/>
                        <a:buChar char="•"/>
                      </a:pPr>
                      <a:r>
                        <a:rPr lang="en-US" sz="1000" b="1" dirty="0">
                          <a:solidFill>
                            <a:srgbClr val="FF0000"/>
                          </a:solidFill>
                          <a:effectLst/>
                        </a:rPr>
                        <a:t>AND</a:t>
                      </a:r>
                      <a:r>
                        <a:rPr lang="en-US" sz="1000" dirty="0">
                          <a:effectLst/>
                        </a:rPr>
                        <a:t> were born on or after January 1, 1960</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Registered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000">
                          <a:effectLst/>
                        </a:rPr>
                        <a:t>Selective Service Registration Acknowledgement Letter</a:t>
                      </a:r>
                    </a:p>
                    <a:p>
                      <a:pPr marL="171450" marR="0" lvl="0" indent="-171450">
                        <a:spcBef>
                          <a:spcPts val="0"/>
                        </a:spcBef>
                        <a:spcAft>
                          <a:spcPts val="0"/>
                        </a:spcAft>
                        <a:buFont typeface="Arial" panose="020B0604020202020204" pitchFamily="34" charset="0"/>
                        <a:buChar char="•"/>
                      </a:pPr>
                      <a:r>
                        <a:rPr lang="en-US" sz="1000">
                          <a:effectLst/>
                        </a:rPr>
                        <a:t>Selective Service Registration Card</a:t>
                      </a:r>
                    </a:p>
                    <a:p>
                      <a:pPr marL="171450" marR="0" lvl="0" indent="-171450">
                        <a:spcBef>
                          <a:spcPts val="0"/>
                        </a:spcBef>
                        <a:spcAft>
                          <a:spcPts val="0"/>
                        </a:spcAft>
                        <a:buFont typeface="Arial" panose="020B0604020202020204" pitchFamily="34" charset="0"/>
                        <a:buChar char="•"/>
                      </a:pPr>
                      <a:r>
                        <a:rPr lang="en-US" sz="1000">
                          <a:effectLst/>
                        </a:rPr>
                        <a:t>Selective Service Stamped Post Office Receipt of Registration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2169"/>
                  </a:ext>
                </a:extLst>
              </a:tr>
              <a:tr h="501362">
                <a:tc vMerge="1">
                  <a:txBody>
                    <a:bodyPr/>
                    <a:lstStyle/>
                    <a:p>
                      <a:endParaRPr lang="en-US"/>
                    </a:p>
                  </a:txBody>
                  <a:tcPr/>
                </a:tc>
                <a:tc>
                  <a:txBody>
                    <a:bodyPr/>
                    <a:lstStyle/>
                    <a:p>
                      <a:pPr marL="0" marR="0">
                        <a:spcBef>
                          <a:spcPts val="0"/>
                        </a:spcBef>
                        <a:spcAft>
                          <a:spcPts val="0"/>
                        </a:spcAft>
                      </a:pPr>
                      <a:r>
                        <a:rPr lang="en-US" sz="1000">
                          <a:effectLst/>
                        </a:rPr>
                        <a:t>Not Registered – I was unaware of the requirement to register and I am over the age of 25.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377" rtl="0" eaLnBrk="1" latinLnBrk="0" hangingPunct="1">
                        <a:spcBef>
                          <a:spcPts val="0"/>
                        </a:spcBef>
                        <a:spcAft>
                          <a:spcPts val="0"/>
                        </a:spcAft>
                        <a:buFont typeface="Arial" panose="020B0604020202020204" pitchFamily="34" charset="0"/>
                        <a:buChar char="•"/>
                      </a:pPr>
                      <a:r>
                        <a:rPr lang="en-US" sz="1000" kern="1200">
                          <a:solidFill>
                            <a:schemeClr val="dk1"/>
                          </a:solidFill>
                          <a:effectLst/>
                          <a:latin typeface="+mn-lt"/>
                          <a:ea typeface="+mn-ea"/>
                          <a:cs typeface="+mn-cs"/>
                        </a:rPr>
                        <a:t>Request for Status Information Letter &amp; Supporting Documentation</a:t>
                      </a:r>
                    </a:p>
                    <a:p>
                      <a:pPr marL="171450" marR="0" lvl="0" indent="-171450" algn="l" defTabSz="914377" rtl="0" eaLnBrk="1" latinLnBrk="0" hangingPunct="1">
                        <a:spcBef>
                          <a:spcPts val="0"/>
                        </a:spcBef>
                        <a:spcAft>
                          <a:spcPts val="0"/>
                        </a:spcAft>
                        <a:buFont typeface="Arial" panose="020B0604020202020204" pitchFamily="34" charset="0"/>
                        <a:buChar char="•"/>
                      </a:pPr>
                      <a:r>
                        <a:rPr lang="en-US" sz="1000" kern="1200">
                          <a:solidFill>
                            <a:schemeClr val="dk1"/>
                          </a:solidFill>
                          <a:effectLst/>
                          <a:latin typeface="+mn-lt"/>
                          <a:ea typeface="+mn-ea"/>
                          <a:cs typeface="+mn-cs"/>
                        </a:rPr>
                        <a:t>Selective Service Status Information Letter</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898647"/>
                  </a:ext>
                </a:extLst>
              </a:tr>
              <a:tr h="334241">
                <a:tc vMerge="1">
                  <a:txBody>
                    <a:bodyPr/>
                    <a:lstStyle/>
                    <a:p>
                      <a:endParaRPr lang="en-US"/>
                    </a:p>
                  </a:txBody>
                  <a:tcPr/>
                </a:tc>
                <a:tc>
                  <a:txBody>
                    <a:bodyPr/>
                    <a:lstStyle/>
                    <a:p>
                      <a:pPr marL="0" marR="0">
                        <a:spcBef>
                          <a:spcPts val="0"/>
                        </a:spcBef>
                        <a:spcAft>
                          <a:spcPts val="0"/>
                        </a:spcAft>
                      </a:pPr>
                      <a:r>
                        <a:rPr lang="en-US" sz="1000">
                          <a:effectLst/>
                        </a:rPr>
                        <a:t>Not Registered – I willingly and lawfully chose not to register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solidFill>
                            <a:srgbClr val="FF0000"/>
                          </a:solidFill>
                          <a:effectLst/>
                        </a:rPr>
                        <a:t>Will not be eligible</a:t>
                      </a:r>
                      <a:endParaRPr lang="en-US" sz="10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3275343"/>
                  </a:ext>
                </a:extLst>
              </a:tr>
              <a:tr h="334241">
                <a:tc vMerge="1">
                  <a:txBody>
                    <a:bodyPr/>
                    <a:lstStyle/>
                    <a:p>
                      <a:endParaRPr lang="en-US"/>
                    </a:p>
                  </a:txBody>
                  <a:tcPr/>
                </a:tc>
                <a:tc>
                  <a:txBody>
                    <a:bodyPr/>
                    <a:lstStyle/>
                    <a:p>
                      <a:pPr marL="0" marR="0">
                        <a:spcBef>
                          <a:spcPts val="0"/>
                        </a:spcBef>
                        <a:spcAft>
                          <a:spcPts val="0"/>
                        </a:spcAft>
                      </a:pPr>
                      <a:r>
                        <a:rPr lang="en-US" sz="1000">
                          <a:effectLst/>
                        </a:rPr>
                        <a:t>Not Registered - I am between the ages of 18 and 25 and have not yet registered.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FF0000"/>
                          </a:solidFill>
                          <a:effectLst/>
                        </a:rPr>
                        <a:t>Must Register to be eligible.</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112386"/>
                  </a:ext>
                </a:extLst>
              </a:tr>
            </a:tbl>
          </a:graphicData>
        </a:graphic>
      </p:graphicFrame>
      <p:cxnSp>
        <p:nvCxnSpPr>
          <p:cNvPr id="10" name="Straight Connector 9">
            <a:extLst>
              <a:ext uri="{FF2B5EF4-FFF2-40B4-BE49-F238E27FC236}">
                <a16:creationId xmlns:a16="http://schemas.microsoft.com/office/drawing/2014/main" id="{6496CEC1-0D6B-83E7-406A-7C881224E586}"/>
              </a:ext>
            </a:extLst>
          </p:cNvPr>
          <p:cNvCxnSpPr>
            <a:cxnSpLocks/>
          </p:cNvCxnSpPr>
          <p:nvPr/>
        </p:nvCxnSpPr>
        <p:spPr>
          <a:xfrm>
            <a:off x="895229" y="38671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4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What’s Changed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124200" y="438151"/>
            <a:ext cx="5638800" cy="4349909"/>
          </a:xfrm>
          <a:prstGeom prst="rect">
            <a:avLst/>
          </a:prstGeom>
          <a:noFill/>
        </p:spPr>
        <p:txBody>
          <a:bodyPr wrap="square" rtlCol="0" anchor="ctr">
            <a:spAutoFit/>
          </a:bodyPr>
          <a:lstStyle/>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WSO Customer Registration </a:t>
            </a:r>
          </a:p>
          <a:p>
            <a:pPr marL="0" marR="0">
              <a:spcBef>
                <a:spcPts val="0"/>
              </a:spcBef>
              <a:spcAft>
                <a:spcPts val="0"/>
              </a:spcAft>
            </a:pP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WSO Customer Registration</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system will no longer determine WIOA program eligibility and will only be required to establish a Job Seeker ID.  Some questions in WSO Customer Registration are also changing.</a:t>
            </a:r>
          </a:p>
          <a:p>
            <a:pPr marL="0" marR="0">
              <a:spcBef>
                <a:spcPts val="200"/>
              </a:spcBef>
              <a:spcAft>
                <a:spcPts val="0"/>
              </a:spcAft>
            </a:pPr>
            <a:endPar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Eligibility Responsibility</a:t>
            </a:r>
          </a:p>
          <a:p>
            <a:pPr marL="0" marR="0">
              <a:spcBef>
                <a:spcPts val="0"/>
              </a:spcBef>
              <a:spcAft>
                <a:spcPts val="0"/>
              </a:spcAft>
            </a:pP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Since WSO Customer Registration system is no longer determining WIOA program eligibility Worksystems</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and their subcontractors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are</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now responsible for Adult and DW eligibility determination.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endPar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Legal to Work  </a:t>
            </a:r>
          </a:p>
          <a:p>
            <a:pPr marL="0" marR="0">
              <a:spcBef>
                <a:spcPts val="0"/>
              </a:spcBef>
              <a:spcAft>
                <a:spcPts val="0"/>
              </a:spcAft>
            </a:pP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WIOA</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eligibility</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will no longer require a participant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be</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legal to work to receive program services.  It will be important to review this status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to meet the </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employment placement performance.</a:t>
            </a:r>
          </a:p>
          <a:p>
            <a:pPr marL="45720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4</a:t>
            </a:fld>
            <a:endParaRPr lang="en-US"/>
          </a:p>
        </p:txBody>
      </p:sp>
    </p:spTree>
    <p:extLst>
      <p:ext uri="{BB962C8B-B14F-4D97-AF65-F5344CB8AC3E}">
        <p14:creationId xmlns:p14="http://schemas.microsoft.com/office/powerpoint/2010/main" val="282208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440"/>
            <a:ext cx="9144000" cy="1543109"/>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6" y="971550"/>
            <a:ext cx="7772404" cy="400110"/>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Selective</a:t>
            </a:r>
            <a:r>
              <a:rPr lang="en-US" sz="2000">
                <a:solidFill>
                  <a:srgbClr val="003366"/>
                </a:solidFill>
                <a:latin typeface="Arial Black" panose="020B0604020202020204" pitchFamily="34" charset="0"/>
                <a:cs typeface="Arial Black" panose="020B0604020202020204" pitchFamily="34" charset="0"/>
              </a:rPr>
              <a:t> </a:t>
            </a:r>
            <a:r>
              <a:rPr lang="en-US" sz="2000">
                <a:solidFill>
                  <a:srgbClr val="009999"/>
                </a:solidFill>
                <a:latin typeface="Arial Black" panose="020B0604020202020204" pitchFamily="34" charset="0"/>
                <a:cs typeface="Arial Black" panose="020B0604020202020204" pitchFamily="34" charset="0"/>
              </a:rPr>
              <a:t>Service – Not Required to Register/Exempt</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40</a:t>
            </a:fld>
            <a:endParaRPr lang="en-US">
              <a:solidFill>
                <a:schemeClr val="bg1"/>
              </a:solidFill>
            </a:endParaRPr>
          </a:p>
        </p:txBody>
      </p:sp>
      <p:sp>
        <p:nvSpPr>
          <p:cNvPr id="3" name="TextBox 2">
            <a:extLst>
              <a:ext uri="{FF2B5EF4-FFF2-40B4-BE49-F238E27FC236}">
                <a16:creationId xmlns:a16="http://schemas.microsoft.com/office/drawing/2014/main" id="{6D566F5E-0594-CFAD-AAF1-287C8E06E12F}"/>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Eligibility</a:t>
            </a:r>
          </a:p>
        </p:txBody>
      </p:sp>
      <p:graphicFrame>
        <p:nvGraphicFramePr>
          <p:cNvPr id="4" name="Table 3">
            <a:extLst>
              <a:ext uri="{FF2B5EF4-FFF2-40B4-BE49-F238E27FC236}">
                <a16:creationId xmlns:a16="http://schemas.microsoft.com/office/drawing/2014/main" id="{BECC9909-2045-6D4B-45CF-B0B6EE38558D}"/>
              </a:ext>
            </a:extLst>
          </p:cNvPr>
          <p:cNvGraphicFramePr>
            <a:graphicFrameLocks noGrp="1"/>
          </p:cNvGraphicFramePr>
          <p:nvPr>
            <p:extLst>
              <p:ext uri="{D42A27DB-BD31-4B8C-83A1-F6EECF244321}">
                <p14:modId xmlns:p14="http://schemas.microsoft.com/office/powerpoint/2010/main" val="2238631090"/>
              </p:ext>
            </p:extLst>
          </p:nvPr>
        </p:nvGraphicFramePr>
        <p:xfrm>
          <a:off x="920941" y="1371660"/>
          <a:ext cx="7238999" cy="2291931"/>
        </p:xfrm>
        <a:graphic>
          <a:graphicData uri="http://schemas.openxmlformats.org/drawingml/2006/table">
            <a:tbl>
              <a:tblPr firstRow="1">
                <a:tableStyleId>{10A1B5D5-9B99-4C35-A422-299274C87663}</a:tableStyleId>
              </a:tblPr>
              <a:tblGrid>
                <a:gridCol w="3010278">
                  <a:extLst>
                    <a:ext uri="{9D8B030D-6E8A-4147-A177-3AD203B41FA5}">
                      <a16:colId xmlns:a16="http://schemas.microsoft.com/office/drawing/2014/main" val="3105912368"/>
                    </a:ext>
                  </a:extLst>
                </a:gridCol>
                <a:gridCol w="1223855">
                  <a:extLst>
                    <a:ext uri="{9D8B030D-6E8A-4147-A177-3AD203B41FA5}">
                      <a16:colId xmlns:a16="http://schemas.microsoft.com/office/drawing/2014/main" val="2263602523"/>
                    </a:ext>
                  </a:extLst>
                </a:gridCol>
                <a:gridCol w="3004866">
                  <a:extLst>
                    <a:ext uri="{9D8B030D-6E8A-4147-A177-3AD203B41FA5}">
                      <a16:colId xmlns:a16="http://schemas.microsoft.com/office/drawing/2014/main" val="1473590284"/>
                    </a:ext>
                  </a:extLst>
                </a:gridCol>
              </a:tblGrid>
              <a:tr h="158331">
                <a:tc>
                  <a:txBody>
                    <a:bodyPr/>
                    <a:lstStyle/>
                    <a:p>
                      <a:pPr marL="0" marR="0">
                        <a:spcBef>
                          <a:spcPts val="0"/>
                        </a:spcBef>
                        <a:spcAft>
                          <a:spcPts val="0"/>
                        </a:spcAft>
                      </a:pPr>
                      <a:r>
                        <a:rPr lang="en-US" sz="1000">
                          <a:effectLst/>
                        </a:rPr>
                        <a:t>Not Required/Exempt Reasons </a:t>
                      </a:r>
                      <a:endParaRPr lang="en-US" sz="1050">
                        <a:effectLst/>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Status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Documentation Types by Status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152669"/>
                  </a:ext>
                </a:extLst>
              </a:tr>
              <a:tr h="1220092">
                <a:tc>
                  <a:txBody>
                    <a:bodyPr/>
                    <a:lstStyle/>
                    <a:p>
                      <a:pPr marL="228600" marR="0" indent="-228600">
                        <a:spcBef>
                          <a:spcPts val="0"/>
                        </a:spcBef>
                        <a:spcAft>
                          <a:spcPts val="0"/>
                        </a:spcAft>
                        <a:buFont typeface="+mj-lt"/>
                        <a:buAutoNum type="arabicPeriod"/>
                      </a:pPr>
                      <a:r>
                        <a:rPr lang="en-US" sz="1000">
                          <a:effectLst/>
                        </a:rPr>
                        <a:t>I was sex-assigned female at birth</a:t>
                      </a:r>
                    </a:p>
                    <a:p>
                      <a:pPr marL="228600" marR="0" indent="-228600">
                        <a:spcBef>
                          <a:spcPts val="0"/>
                        </a:spcBef>
                        <a:spcAft>
                          <a:spcPts val="0"/>
                        </a:spcAft>
                        <a:buFont typeface="+mj-lt"/>
                        <a:buAutoNum type="arabicPeriod"/>
                      </a:pPr>
                      <a:r>
                        <a:rPr lang="en-US" sz="1000" b="1">
                          <a:solidFill>
                            <a:srgbClr val="FF0000"/>
                          </a:solidFill>
                          <a:effectLst/>
                        </a:rPr>
                        <a:t>OR</a:t>
                      </a:r>
                      <a:r>
                        <a:rPr lang="en-US" sz="1000">
                          <a:effectLst/>
                        </a:rPr>
                        <a:t> I was born before 1960</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am under the age of 18</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am a seasonal agricultural worker on a H-2A visa</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am a lawful non-immigrant on a current non-immigrant visa</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was incarcerated/hospitalized/institutionalized continuously between my 18th and 26th birthdays</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was not living in the United States between my 18th and 26th birthdays</a:t>
                      </a:r>
                    </a:p>
                    <a:p>
                      <a:pPr marL="228600" marR="0" indent="-228600">
                        <a:spcBef>
                          <a:spcPts val="0"/>
                        </a:spcBef>
                        <a:spcAft>
                          <a:spcPts val="0"/>
                        </a:spcAft>
                        <a:buFont typeface="+mj-lt"/>
                        <a:buAutoNum type="arabicPeriod"/>
                      </a:pPr>
                      <a:r>
                        <a:rPr lang="en-US" sz="1000" b="1" kern="1200">
                          <a:solidFill>
                            <a:srgbClr val="FF0000"/>
                          </a:solidFill>
                          <a:effectLst/>
                          <a:latin typeface="+mn-lt"/>
                          <a:ea typeface="+mn-ea"/>
                          <a:cs typeface="+mn-cs"/>
                        </a:rPr>
                        <a:t>OR</a:t>
                      </a:r>
                      <a:r>
                        <a:rPr lang="en-US" sz="1000">
                          <a:effectLst/>
                        </a:rPr>
                        <a:t> I was on active US Military, Coast Guard duty or a student in an Officer Procurement Program continuously between my 18th and 26th birthdays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Not Required to Register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000">
                          <a:effectLst/>
                        </a:rPr>
                        <a:t>Signed Application (Age/Sex at Birth)</a:t>
                      </a:r>
                    </a:p>
                    <a:p>
                      <a:pPr marL="342900" marR="0" lvl="0" indent="-342900">
                        <a:spcBef>
                          <a:spcPts val="0"/>
                        </a:spcBef>
                        <a:spcAft>
                          <a:spcPts val="0"/>
                        </a:spcAft>
                        <a:buFont typeface="Symbol" panose="05050102010706020507" pitchFamily="18" charset="2"/>
                        <a:buChar char=""/>
                      </a:pPr>
                      <a:r>
                        <a:rPr lang="en-US" sz="1000">
                          <a:effectLst/>
                        </a:rPr>
                        <a:t>Military Separation Record (DD-214)</a:t>
                      </a:r>
                    </a:p>
                    <a:p>
                      <a:pPr marL="342900" marR="0" lvl="0" indent="-342900">
                        <a:spcBef>
                          <a:spcPts val="0"/>
                        </a:spcBef>
                        <a:spcAft>
                          <a:spcPts val="0"/>
                        </a:spcAft>
                        <a:buFont typeface="Symbol" panose="05050102010706020507" pitchFamily="18" charset="2"/>
                        <a:buChar char=""/>
                      </a:pPr>
                      <a:r>
                        <a:rPr lang="en-US" sz="1000">
                          <a:effectLst/>
                        </a:rPr>
                        <a:t>Immigrant/Non-Immigrant Allowable Documents</a:t>
                      </a:r>
                    </a:p>
                    <a:p>
                      <a:pPr marL="342900" marR="0" lvl="0" indent="-342900">
                        <a:spcBef>
                          <a:spcPts val="0"/>
                        </a:spcBef>
                        <a:spcAft>
                          <a:spcPts val="0"/>
                        </a:spcAft>
                        <a:buFont typeface="Symbol" panose="05050102010706020507" pitchFamily="18" charset="2"/>
                        <a:buChar char=""/>
                      </a:pPr>
                      <a:r>
                        <a:rPr lang="en-US" sz="1000">
                          <a:effectLst/>
                        </a:rPr>
                        <a:t>Record of incarceration, hospitalization, or institutionalization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439998"/>
                  </a:ext>
                </a:extLst>
              </a:tr>
            </a:tbl>
          </a:graphicData>
        </a:graphic>
      </p:graphicFrame>
      <p:cxnSp>
        <p:nvCxnSpPr>
          <p:cNvPr id="2" name="Straight Connector 1">
            <a:extLst>
              <a:ext uri="{FF2B5EF4-FFF2-40B4-BE49-F238E27FC236}">
                <a16:creationId xmlns:a16="http://schemas.microsoft.com/office/drawing/2014/main" id="{176C8D67-59A2-4226-A73E-9635B799DFFB}"/>
              </a:ext>
            </a:extLst>
          </p:cNvPr>
          <p:cNvCxnSpPr>
            <a:cxnSpLocks/>
          </p:cNvCxnSpPr>
          <p:nvPr/>
        </p:nvCxnSpPr>
        <p:spPr>
          <a:xfrm>
            <a:off x="914396" y="37909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939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255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9" y="1123950"/>
            <a:ext cx="3048000" cy="707886"/>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Veteran &amp; Eligible Spouse</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400" y="28003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41</a:t>
            </a:fld>
            <a:endParaRPr lang="en-US">
              <a:solidFill>
                <a:schemeClr val="bg1"/>
              </a:solidFill>
            </a:endParaRPr>
          </a:p>
        </p:txBody>
      </p:sp>
      <p:sp>
        <p:nvSpPr>
          <p:cNvPr id="2" name="TextBox 1">
            <a:extLst>
              <a:ext uri="{FF2B5EF4-FFF2-40B4-BE49-F238E27FC236}">
                <a16:creationId xmlns:a16="http://schemas.microsoft.com/office/drawing/2014/main" id="{7F678532-5F4F-45C2-B7A2-3140D582E24F}"/>
              </a:ext>
            </a:extLst>
          </p:cNvPr>
          <p:cNvSpPr txBox="1"/>
          <p:nvPr/>
        </p:nvSpPr>
        <p:spPr>
          <a:xfrm>
            <a:off x="3962398" y="1155456"/>
            <a:ext cx="3810001" cy="1600438"/>
          </a:xfrm>
          <a:prstGeom prst="rect">
            <a:avLst/>
          </a:prstGeom>
          <a:noFill/>
        </p:spPr>
        <p:txBody>
          <a:bodyPr wrap="square" numCol="1" rtlCol="0">
            <a:spAutoFit/>
          </a:bodyPr>
          <a:lstStyle/>
          <a:p>
            <a:pPr marL="6286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Military Separation Record (DD-214)</a:t>
            </a:r>
          </a:p>
          <a:p>
            <a:pPr marL="6286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Veteran Affairs Letter</a:t>
            </a:r>
          </a:p>
          <a:p>
            <a:pPr marL="6286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Veterans Crossmatch (Department of Defense)</a:t>
            </a:r>
          </a:p>
          <a:p>
            <a:pPr marL="6286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Veterans Crossmatch (Veterans Services System)</a:t>
            </a:r>
          </a:p>
          <a:p>
            <a:pPr marL="6286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Signed Application</a:t>
            </a:r>
            <a:r>
              <a:rPr lang="en-US" sz="1400" baseline="30000" dirty="0">
                <a:solidFill>
                  <a:srgbClr val="003366"/>
                </a:solidFill>
                <a:latin typeface="Calibri" panose="020F0502020204030204" pitchFamily="34" charset="0"/>
                <a:ea typeface="Calibri" panose="020F0502020204030204" pitchFamily="34" charset="0"/>
                <a:cs typeface="Arial" panose="020B0604020202020204" pitchFamily="34" charset="0"/>
              </a:rPr>
              <a:t>1</a:t>
            </a:r>
          </a:p>
        </p:txBody>
      </p:sp>
      <p:sp>
        <p:nvSpPr>
          <p:cNvPr id="3" name="TextBox 2">
            <a:extLst>
              <a:ext uri="{FF2B5EF4-FFF2-40B4-BE49-F238E27FC236}">
                <a16:creationId xmlns:a16="http://schemas.microsoft.com/office/drawing/2014/main" id="{FB5E56A3-FF9B-9811-6FAC-0514F84D6874}"/>
              </a:ext>
            </a:extLst>
          </p:cNvPr>
          <p:cNvSpPr txBox="1"/>
          <p:nvPr/>
        </p:nvSpPr>
        <p:spPr>
          <a:xfrm>
            <a:off x="1689341" y="3035838"/>
            <a:ext cx="7310035" cy="276999"/>
          </a:xfrm>
          <a:prstGeom prst="rect">
            <a:avLst/>
          </a:prstGeom>
          <a:noFill/>
        </p:spPr>
        <p:txBody>
          <a:bodyPr wrap="square" rtlCol="0">
            <a:spAutoFit/>
          </a:bodyPr>
          <a:lstStyle/>
          <a:p>
            <a:r>
              <a:rPr lang="en-US" sz="1200" i="1" baseline="30000" dirty="0">
                <a:solidFill>
                  <a:srgbClr val="C00000"/>
                </a:solidFill>
              </a:rPr>
              <a:t>1 </a:t>
            </a:r>
            <a:r>
              <a:rPr lang="en-US" sz="1200" i="1" dirty="0">
                <a:solidFill>
                  <a:srgbClr val="C00000"/>
                </a:solidFill>
              </a:rPr>
              <a:t>Signed Application is not enough for WIOA Adult Prioritization of Services must obtain a document.</a:t>
            </a:r>
          </a:p>
        </p:txBody>
      </p:sp>
      <p:sp>
        <p:nvSpPr>
          <p:cNvPr id="4" name="TextBox 3">
            <a:extLst>
              <a:ext uri="{FF2B5EF4-FFF2-40B4-BE49-F238E27FC236}">
                <a16:creationId xmlns:a16="http://schemas.microsoft.com/office/drawing/2014/main" id="{AB5D1311-6703-2530-1C07-547941A10770}"/>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Priority Population</a:t>
            </a:r>
          </a:p>
        </p:txBody>
      </p:sp>
    </p:spTree>
    <p:extLst>
      <p:ext uri="{BB962C8B-B14F-4D97-AF65-F5344CB8AC3E}">
        <p14:creationId xmlns:p14="http://schemas.microsoft.com/office/powerpoint/2010/main" val="3811332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6353"/>
            <a:ext cx="9144000" cy="1426197"/>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9" y="1123950"/>
            <a:ext cx="3048000" cy="400110"/>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Public Assistance</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400" y="3391489"/>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42</a:t>
            </a:fld>
            <a:endParaRPr lang="en-US">
              <a:solidFill>
                <a:schemeClr val="bg1"/>
              </a:solidFill>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Priority Population</a:t>
            </a:r>
          </a:p>
        </p:txBody>
      </p:sp>
      <p:graphicFrame>
        <p:nvGraphicFramePr>
          <p:cNvPr id="6" name="Table 5">
            <a:extLst>
              <a:ext uri="{FF2B5EF4-FFF2-40B4-BE49-F238E27FC236}">
                <a16:creationId xmlns:a16="http://schemas.microsoft.com/office/drawing/2014/main" id="{695379EB-A8DC-8C34-CD6E-5732D964CDFC}"/>
              </a:ext>
            </a:extLst>
          </p:cNvPr>
          <p:cNvGraphicFramePr>
            <a:graphicFrameLocks noGrp="1"/>
          </p:cNvGraphicFramePr>
          <p:nvPr>
            <p:extLst>
              <p:ext uri="{D42A27DB-BD31-4B8C-83A1-F6EECF244321}">
                <p14:modId xmlns:p14="http://schemas.microsoft.com/office/powerpoint/2010/main" val="3530519295"/>
              </p:ext>
            </p:extLst>
          </p:nvPr>
        </p:nvGraphicFramePr>
        <p:xfrm>
          <a:off x="914398" y="1482664"/>
          <a:ext cx="7273739" cy="1809690"/>
        </p:xfrm>
        <a:graphic>
          <a:graphicData uri="http://schemas.openxmlformats.org/drawingml/2006/table">
            <a:tbl>
              <a:tblPr firstRow="1">
                <a:tableStyleId>{10A1B5D5-9B99-4C35-A422-299274C87663}</a:tableStyleId>
              </a:tblPr>
              <a:tblGrid>
                <a:gridCol w="4301939">
                  <a:extLst>
                    <a:ext uri="{9D8B030D-6E8A-4147-A177-3AD203B41FA5}">
                      <a16:colId xmlns:a16="http://schemas.microsoft.com/office/drawing/2014/main" val="3105912368"/>
                    </a:ext>
                  </a:extLst>
                </a:gridCol>
                <a:gridCol w="2971800">
                  <a:extLst>
                    <a:ext uri="{9D8B030D-6E8A-4147-A177-3AD203B41FA5}">
                      <a16:colId xmlns:a16="http://schemas.microsoft.com/office/drawing/2014/main" val="1473590284"/>
                    </a:ext>
                  </a:extLst>
                </a:gridCol>
              </a:tblGrid>
              <a:tr h="158331">
                <a:tc>
                  <a:txBody>
                    <a:bodyPr/>
                    <a:lstStyle/>
                    <a:p>
                      <a:pPr marL="0" marR="0">
                        <a:spcBef>
                          <a:spcPts val="0"/>
                        </a:spcBef>
                        <a:spcAft>
                          <a:spcPts val="0"/>
                        </a:spcAft>
                      </a:pPr>
                      <a:r>
                        <a:rPr lang="en-US" sz="1000">
                          <a:effectLst/>
                        </a:rPr>
                        <a:t>Public Assistance Types</a:t>
                      </a:r>
                      <a:endParaRPr lang="en-US" sz="1050">
                        <a:effectLst/>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Documentation by Public Assistance Type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152669"/>
                  </a:ext>
                </a:extLst>
              </a:tr>
              <a:tr h="813159">
                <a:tc>
                  <a:txBody>
                    <a:bodyPr/>
                    <a:lstStyle/>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Is exhausting TANF within 2 years</a:t>
                      </a:r>
                    </a:p>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Receiving SNAP</a:t>
                      </a:r>
                    </a:p>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Received Supplemental Security Disability Income (SSDI) in the last 6 months</a:t>
                      </a:r>
                    </a:p>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Received Supplemental Security Income (SSI) in the last 6 months</a:t>
                      </a:r>
                    </a:p>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Received TANF in the last 6 months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Benefits Letter</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Crossmatch</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Referral From Agency</a:t>
                      </a:r>
                    </a:p>
                    <a:p>
                      <a:pPr marL="0" marR="0" lvl="0" indent="0">
                        <a:spcBef>
                          <a:spcPts val="0"/>
                        </a:spcBef>
                        <a:spcAft>
                          <a:spcPts val="0"/>
                        </a:spcAft>
                        <a:buFont typeface="Symbol" panose="05050102010706020507" pitchFamily="18" charset="2"/>
                        <a:buNone/>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439998"/>
                  </a:ext>
                </a:extLst>
              </a:tr>
              <a:tr h="838200">
                <a:tc>
                  <a:txBody>
                    <a:bodyPr/>
                    <a:lstStyle/>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Received General Assistance in the last 6 months</a:t>
                      </a:r>
                    </a:p>
                    <a:p>
                      <a:pPr marL="228600" marR="0" indent="-22860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Received Refugee Cash Assistance in the last 6 months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Benefits Letter</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Crossmatch</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Referral From Agency</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Check Copy</a:t>
                      </a:r>
                    </a:p>
                    <a:p>
                      <a:pPr marL="171450" marR="0" lvl="0" indent="-171450">
                        <a:spcBef>
                          <a:spcPts val="0"/>
                        </a:spcBef>
                        <a:spcAft>
                          <a:spcPts val="0"/>
                        </a:spcAft>
                        <a:buFont typeface="Arial" panose="020B0604020202020204" pitchFamily="34" charset="0"/>
                        <a:buChar char="•"/>
                      </a:pPr>
                      <a:r>
                        <a:rPr lang="en-US" sz="1000">
                          <a:effectLst/>
                          <a:latin typeface="Calibri"/>
                          <a:ea typeface="Calibri" panose="020F0502020204030204" pitchFamily="34" charset="0"/>
                          <a:cs typeface="Arial"/>
                        </a:rPr>
                        <a:t>Public Assistance Medical Card</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21996"/>
                  </a:ext>
                </a:extLst>
              </a:tr>
            </a:tbl>
          </a:graphicData>
        </a:graphic>
      </p:graphicFrame>
      <p:sp>
        <p:nvSpPr>
          <p:cNvPr id="2" name="TextBox 1">
            <a:extLst>
              <a:ext uri="{FF2B5EF4-FFF2-40B4-BE49-F238E27FC236}">
                <a16:creationId xmlns:a16="http://schemas.microsoft.com/office/drawing/2014/main" id="{90342865-4A36-6C87-0E71-EB85C7B78DAE}"/>
              </a:ext>
            </a:extLst>
          </p:cNvPr>
          <p:cNvSpPr txBox="1"/>
          <p:nvPr/>
        </p:nvSpPr>
        <p:spPr>
          <a:xfrm>
            <a:off x="1007489" y="3546834"/>
            <a:ext cx="74648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a:solidFill>
                  <a:srgbClr val="C00000"/>
                </a:solidFill>
                <a:cs typeface="Calibri"/>
              </a:rPr>
              <a:t>Received SNAP in the last 6 months</a:t>
            </a:r>
            <a:r>
              <a:rPr lang="en-US" sz="1000" i="1">
                <a:solidFill>
                  <a:srgbClr val="C00000"/>
                </a:solidFill>
                <a:cs typeface="Calibri"/>
              </a:rPr>
              <a:t> is collected for Low Income priority, but is not a type that sets the Public Assistance Priority Population.</a:t>
            </a:r>
            <a:endParaRPr lang="en-US" sz="1000" i="1">
              <a:cs typeface="Calibri"/>
            </a:endParaRPr>
          </a:p>
        </p:txBody>
      </p:sp>
    </p:spTree>
    <p:extLst>
      <p:ext uri="{BB962C8B-B14F-4D97-AF65-F5344CB8AC3E}">
        <p14:creationId xmlns:p14="http://schemas.microsoft.com/office/powerpoint/2010/main" val="437091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160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8" y="1123950"/>
            <a:ext cx="3200401" cy="400110"/>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Basic Skills Deficient</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400" y="31813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43</a:t>
            </a:fld>
            <a:endParaRPr lang="en-US">
              <a:solidFill>
                <a:schemeClr val="bg1"/>
              </a:solidFill>
            </a:endParaRPr>
          </a:p>
        </p:txBody>
      </p:sp>
      <p:sp>
        <p:nvSpPr>
          <p:cNvPr id="2" name="TextBox 1">
            <a:extLst>
              <a:ext uri="{FF2B5EF4-FFF2-40B4-BE49-F238E27FC236}">
                <a16:creationId xmlns:a16="http://schemas.microsoft.com/office/drawing/2014/main" id="{7F678532-5F4F-45C2-B7A2-3140D582E24F}"/>
              </a:ext>
            </a:extLst>
          </p:cNvPr>
          <p:cNvSpPr txBox="1"/>
          <p:nvPr/>
        </p:nvSpPr>
        <p:spPr>
          <a:xfrm>
            <a:off x="4191000" y="1122198"/>
            <a:ext cx="4191000" cy="2585323"/>
          </a:xfrm>
          <a:prstGeom prst="rect">
            <a:avLst/>
          </a:prstGeom>
          <a:noFill/>
        </p:spPr>
        <p:txBody>
          <a:bodyPr wrap="square" numCol="1" rtlCol="0">
            <a:spAutoFit/>
          </a:bodyPr>
          <a:lstStyle/>
          <a:p>
            <a:r>
              <a:rPr lang="en-US" sz="1400" b="1" i="1" dirty="0">
                <a:solidFill>
                  <a:srgbClr val="003366"/>
                </a:solidFill>
                <a:latin typeface="Calibri" panose="020F0502020204030204" pitchFamily="34" charset="0"/>
                <a:ea typeface="Calibri" panose="020F0502020204030204" pitchFamily="34" charset="0"/>
                <a:cs typeface="Arial" panose="020B0604020202020204" pitchFamily="34" charset="0"/>
              </a:rPr>
              <a:t>Staff Attest </a:t>
            </a: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to this element where a customer is basic skills deficient.  By being logged into I-Trac and saving data, staff indicate and attest to their assessment.</a:t>
            </a:r>
          </a:p>
          <a:p>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Below are the allowable options to assess this:</a:t>
            </a:r>
          </a:p>
          <a:p>
            <a:endPar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pPr marL="233363"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Is enrolled in Adult Education or ESL classes</a:t>
            </a:r>
          </a:p>
          <a:p>
            <a:pPr lvl="1"/>
            <a:endPar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pPr marL="233363"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Limited English Skills- Assessment through staff engagement and observation</a:t>
            </a:r>
          </a:p>
          <a:p>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  </a:t>
            </a:r>
            <a:endParaRPr lang="en-US" sz="1100" b="1" dirty="0">
              <a:solidFill>
                <a:srgbClr val="003366"/>
              </a:solidFill>
              <a:latin typeface="Calibri" panose="020F0502020204030204" pitchFamily="34" charset="0"/>
              <a:ea typeface="Calibri" panose="020F0502020204030204" pitchFamily="34" charset="0"/>
              <a:cs typeface="Arial" panose="020B0604020202020204" pitchFamily="34" charset="0"/>
            </a:endParaRPr>
          </a:p>
          <a:p>
            <a:endParaRPr lang="en-US" sz="11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r>
              <a:rPr lang="en-US" sz="1100" dirty="0">
                <a:solidFill>
                  <a:srgbClr val="003366"/>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336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Priority Population</a:t>
            </a:r>
          </a:p>
        </p:txBody>
      </p:sp>
    </p:spTree>
    <p:extLst>
      <p:ext uri="{BB962C8B-B14F-4D97-AF65-F5344CB8AC3E}">
        <p14:creationId xmlns:p14="http://schemas.microsoft.com/office/powerpoint/2010/main" val="3165965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160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8" y="1123950"/>
            <a:ext cx="3200401" cy="400110"/>
          </a:xfrm>
          <a:prstGeom prst="rect">
            <a:avLst/>
          </a:prstGeom>
          <a:noFill/>
        </p:spPr>
        <p:txBody>
          <a:bodyPr wrap="square" rtlCol="0">
            <a:spAutoFit/>
          </a:bodyPr>
          <a:lstStyle/>
          <a:p>
            <a:r>
              <a:rPr lang="en-US" sz="2000" dirty="0">
                <a:solidFill>
                  <a:srgbClr val="009999"/>
                </a:solidFill>
                <a:latin typeface="Arial Black" panose="020B0604020202020204" pitchFamily="34" charset="0"/>
                <a:cs typeface="Arial Black" panose="020B0604020202020204" pitchFamily="34" charset="0"/>
              </a:rPr>
              <a:t>Basic Skills Deficient</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7724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52500" y="3100485"/>
            <a:ext cx="77343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44</a:t>
            </a:fld>
            <a:endParaRPr lang="en-US">
              <a:solidFill>
                <a:schemeClr val="bg1"/>
              </a:solidFill>
            </a:endParaRPr>
          </a:p>
        </p:txBody>
      </p:sp>
      <p:sp>
        <p:nvSpPr>
          <p:cNvPr id="2" name="TextBox 1">
            <a:extLst>
              <a:ext uri="{FF2B5EF4-FFF2-40B4-BE49-F238E27FC236}">
                <a16:creationId xmlns:a16="http://schemas.microsoft.com/office/drawing/2014/main" id="{7F678532-5F4F-45C2-B7A2-3140D582E24F}"/>
              </a:ext>
            </a:extLst>
          </p:cNvPr>
          <p:cNvSpPr txBox="1"/>
          <p:nvPr/>
        </p:nvSpPr>
        <p:spPr>
          <a:xfrm>
            <a:off x="4191000" y="1122198"/>
            <a:ext cx="4495800" cy="2323713"/>
          </a:xfrm>
          <a:prstGeom prst="rect">
            <a:avLst/>
          </a:prstGeom>
          <a:noFill/>
        </p:spPr>
        <p:txBody>
          <a:bodyPr wrap="square" numCol="1" rtlCol="0">
            <a:spAutoFit/>
          </a:bodyPr>
          <a:lstStyle/>
          <a:p>
            <a:pPr marL="1714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Staff Observation-</a:t>
            </a:r>
            <a:r>
              <a:rPr lang="en-US" sz="14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Staff make observations of deficient functioning in completing forms, assisting in the development of a service strategy, or behaviors in group discussion settings.  </a:t>
            </a:r>
          </a:p>
          <a:p>
            <a:pPr lvl="1"/>
            <a:r>
              <a:rPr lang="en-US" sz="14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pPr marL="1714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GPA </a:t>
            </a:r>
            <a:r>
              <a:rPr lang="en-US" sz="1400" dirty="0">
                <a:solidFill>
                  <a:srgbClr val="003366"/>
                </a:solidFill>
                <a:effectLst/>
                <a:latin typeface="Calibri" panose="020F0502020204030204" pitchFamily="34" charset="0"/>
                <a:ea typeface="Times New Roman" panose="02020603050405020304" pitchFamily="18" charset="0"/>
              </a:rPr>
              <a:t>at D or below within the previous six months. </a:t>
            </a:r>
          </a:p>
          <a:p>
            <a:pPr lvl="1"/>
            <a:endPar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pPr marL="171450" lvl="1" indent="-171450">
              <a:buFont typeface="Arial" panose="020B0604020202020204" pitchFamily="34" charset="0"/>
              <a:buChar char="•"/>
            </a:pPr>
            <a:r>
              <a:rPr lang="en-US" sz="1400" dirty="0">
                <a:solidFill>
                  <a:srgbClr val="003366"/>
                </a:solidFill>
                <a:latin typeface="Calibri" panose="020F0502020204030204" pitchFamily="34" charset="0"/>
                <a:ea typeface="Calibri" panose="020F0502020204030204" pitchFamily="34" charset="0"/>
                <a:cs typeface="Arial" panose="020B0604020202020204" pitchFamily="34" charset="0"/>
              </a:rPr>
              <a:t>Qualifies for Special Education services or has an IEP Plan</a:t>
            </a:r>
          </a:p>
          <a:p>
            <a:endParaRPr lang="en-US" sz="1100" b="1" dirty="0">
              <a:solidFill>
                <a:srgbClr val="003366"/>
              </a:solidFill>
              <a:latin typeface="Calibri" panose="020F0502020204030204" pitchFamily="34" charset="0"/>
              <a:ea typeface="Calibri" panose="020F0502020204030204" pitchFamily="34" charset="0"/>
              <a:cs typeface="Arial" panose="020B0604020202020204" pitchFamily="34" charset="0"/>
            </a:endParaRPr>
          </a:p>
          <a:p>
            <a:endParaRPr lang="en-US" sz="1100" dirty="0">
              <a:solidFill>
                <a:srgbClr val="003366"/>
              </a:solidFill>
              <a:latin typeface="Calibri" panose="020F0502020204030204" pitchFamily="34" charset="0"/>
              <a:ea typeface="Calibri" panose="020F0502020204030204" pitchFamily="34" charset="0"/>
              <a:cs typeface="Arial" panose="020B0604020202020204" pitchFamily="34" charset="0"/>
            </a:endParaRPr>
          </a:p>
          <a:p>
            <a:r>
              <a:rPr lang="en-US" sz="1100" dirty="0">
                <a:solidFill>
                  <a:srgbClr val="003366"/>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336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Priority Population</a:t>
            </a:r>
          </a:p>
        </p:txBody>
      </p:sp>
    </p:spTree>
    <p:extLst>
      <p:ext uri="{BB962C8B-B14F-4D97-AF65-F5344CB8AC3E}">
        <p14:creationId xmlns:p14="http://schemas.microsoft.com/office/powerpoint/2010/main" val="2266810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160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8" y="1123950"/>
            <a:ext cx="3200401" cy="707886"/>
          </a:xfrm>
          <a:prstGeom prst="rect">
            <a:avLst/>
          </a:prstGeom>
          <a:noFill/>
        </p:spPr>
        <p:txBody>
          <a:bodyPr wrap="square" rtlCol="0">
            <a:spAutoFit/>
          </a:bodyPr>
          <a:lstStyle/>
          <a:p>
            <a:r>
              <a:rPr lang="en-US" sz="2000">
                <a:solidFill>
                  <a:srgbClr val="009999"/>
                </a:solidFill>
                <a:latin typeface="Arial Black" panose="020B0604020202020204" pitchFamily="34" charset="0"/>
                <a:cs typeface="Arial Black" panose="020B0604020202020204" pitchFamily="34" charset="0"/>
              </a:rPr>
              <a:t>Unemployment Insurance Status</a:t>
            </a: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400" y="31813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45</a:t>
            </a:fld>
            <a:endParaRPr lang="en-US">
              <a:solidFill>
                <a:schemeClr val="bg1"/>
              </a:solidFill>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a:solidFill>
                  <a:srgbClr val="003366"/>
                </a:solidFill>
                <a:latin typeface="Arial Black" panose="020B0604020202020204" pitchFamily="34" charset="0"/>
                <a:cs typeface="Arial Black" panose="020B0604020202020204" pitchFamily="34" charset="0"/>
              </a:rPr>
              <a:t>Documentation | Other</a:t>
            </a:r>
          </a:p>
        </p:txBody>
      </p:sp>
      <p:graphicFrame>
        <p:nvGraphicFramePr>
          <p:cNvPr id="3" name="Table 2">
            <a:extLst>
              <a:ext uri="{FF2B5EF4-FFF2-40B4-BE49-F238E27FC236}">
                <a16:creationId xmlns:a16="http://schemas.microsoft.com/office/drawing/2014/main" id="{C2E066FB-8847-DBCD-87C0-A2AEB459C63E}"/>
              </a:ext>
            </a:extLst>
          </p:cNvPr>
          <p:cNvGraphicFramePr>
            <a:graphicFrameLocks noGrp="1"/>
          </p:cNvGraphicFramePr>
          <p:nvPr>
            <p:extLst>
              <p:ext uri="{D42A27DB-BD31-4B8C-83A1-F6EECF244321}">
                <p14:modId xmlns:p14="http://schemas.microsoft.com/office/powerpoint/2010/main" val="1501686107"/>
              </p:ext>
            </p:extLst>
          </p:nvPr>
        </p:nvGraphicFramePr>
        <p:xfrm>
          <a:off x="952500" y="2084266"/>
          <a:ext cx="7239000" cy="788309"/>
        </p:xfrm>
        <a:graphic>
          <a:graphicData uri="http://schemas.openxmlformats.org/drawingml/2006/table">
            <a:tbl>
              <a:tblPr firstRow="1">
                <a:tableStyleId>{10A1B5D5-9B99-4C35-A422-299274C87663}</a:tableStyleId>
              </a:tblPr>
              <a:tblGrid>
                <a:gridCol w="3088649">
                  <a:extLst>
                    <a:ext uri="{9D8B030D-6E8A-4147-A177-3AD203B41FA5}">
                      <a16:colId xmlns:a16="http://schemas.microsoft.com/office/drawing/2014/main" val="3105912368"/>
                    </a:ext>
                  </a:extLst>
                </a:gridCol>
                <a:gridCol w="4150351">
                  <a:extLst>
                    <a:ext uri="{9D8B030D-6E8A-4147-A177-3AD203B41FA5}">
                      <a16:colId xmlns:a16="http://schemas.microsoft.com/office/drawing/2014/main" val="1473590284"/>
                    </a:ext>
                  </a:extLst>
                </a:gridCol>
              </a:tblGrid>
              <a:tr h="130469">
                <a:tc>
                  <a:txBody>
                    <a:bodyPr/>
                    <a:lstStyle/>
                    <a:p>
                      <a:pPr marL="0" marR="0">
                        <a:spcBef>
                          <a:spcPts val="0"/>
                        </a:spcBef>
                        <a:spcAft>
                          <a:spcPts val="0"/>
                        </a:spcAft>
                      </a:pPr>
                      <a:r>
                        <a:rPr lang="en-US" sz="1050">
                          <a:effectLst/>
                        </a:rPr>
                        <a:t>Unemployment Insurance Statuses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Documentation by UI Status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152669"/>
                  </a:ext>
                </a:extLst>
              </a:tr>
              <a:tr h="264318">
                <a:tc>
                  <a:txBody>
                    <a:bodyPr/>
                    <a:lstStyle/>
                    <a:p>
                      <a:pPr marL="228600" marR="0" indent="-2286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Arial" panose="020B0604020202020204" pitchFamily="34" charset="0"/>
                        </a:rPr>
                        <a:t>Claimant Not Referred by RESEA</a:t>
                      </a:r>
                    </a:p>
                    <a:p>
                      <a:pPr marL="228600" marR="0" indent="-2286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Arial" panose="020B0604020202020204" pitchFamily="34" charset="0"/>
                        </a:rPr>
                        <a:t>Exhaustee</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000">
                          <a:effectLst/>
                          <a:latin typeface="Calibri" panose="020F0502020204030204" pitchFamily="34" charset="0"/>
                          <a:ea typeface="Calibri" panose="020F0502020204030204" pitchFamily="34" charset="0"/>
                          <a:cs typeface="Arial" panose="020B0604020202020204" pitchFamily="34" charset="0"/>
                        </a:rPr>
                        <a:t>Signed Application</a:t>
                      </a:r>
                    </a:p>
                    <a:p>
                      <a:pPr marL="0" marR="0" lvl="0" indent="0">
                        <a:spcBef>
                          <a:spcPts val="0"/>
                        </a:spcBef>
                        <a:spcAft>
                          <a:spcPts val="0"/>
                        </a:spcAft>
                        <a:buFont typeface="Symbol" panose="05050102010706020507" pitchFamily="18" charset="2"/>
                        <a:buNone/>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439998"/>
                  </a:ext>
                </a:extLst>
              </a:tr>
              <a:tr h="323489">
                <a:tc>
                  <a:txBody>
                    <a:bodyPr/>
                    <a:lstStyle/>
                    <a:p>
                      <a:pPr marL="228600" marR="0" indent="-2286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Arial" panose="020B0604020202020204" pitchFamily="34" charset="0"/>
                        </a:rPr>
                        <a:t>Exempt from job search requirements</a:t>
                      </a:r>
                    </a:p>
                    <a:p>
                      <a:pPr marL="228600" marR="0" indent="-2286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Arial" panose="020B0604020202020204" pitchFamily="34" charset="0"/>
                        </a:rPr>
                        <a:t>Not a claimant or Exhaustee</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Arial" panose="020B0604020202020204" pitchFamily="34" charset="0"/>
                        </a:rPr>
                        <a:t>Crossmatch to MIS Database (iMatchSkills)</a:t>
                      </a:r>
                    </a:p>
                  </a:txBody>
                  <a:tcPr marL="49913" marR="49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21996"/>
                  </a:ext>
                </a:extLst>
              </a:tr>
            </a:tbl>
          </a:graphicData>
        </a:graphic>
      </p:graphicFrame>
    </p:spTree>
    <p:extLst>
      <p:ext uri="{BB962C8B-B14F-4D97-AF65-F5344CB8AC3E}">
        <p14:creationId xmlns:p14="http://schemas.microsoft.com/office/powerpoint/2010/main" val="1510667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5588"/>
            <a:ext cx="9144000" cy="2136962"/>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8" y="1123950"/>
            <a:ext cx="7239000" cy="3877985"/>
          </a:xfrm>
          <a:prstGeom prst="rect">
            <a:avLst/>
          </a:prstGeom>
          <a:noFill/>
        </p:spPr>
        <p:txBody>
          <a:bodyPr wrap="square" rtlCol="0">
            <a:spAutoFit/>
          </a:bodyPr>
          <a:lstStyle/>
          <a:p>
            <a:r>
              <a:rPr lang="en-US" sz="1400" dirty="0">
                <a:solidFill>
                  <a:srgbClr val="003366"/>
                </a:solidFill>
                <a:cs typeface="Arial Black" panose="020B0604020202020204" pitchFamily="34" charset="0"/>
              </a:rPr>
              <a:t>An Application has been added to the enrollment process for Adult and DW similar to what we already have in many of Worksystems Discretionary grants. </a:t>
            </a:r>
          </a:p>
          <a:p>
            <a:endParaRPr lang="en-US" sz="1400" dirty="0">
              <a:solidFill>
                <a:srgbClr val="003366"/>
              </a:solidFill>
              <a:cs typeface="Arial Black" panose="020B0604020202020204" pitchFamily="34" charset="0"/>
            </a:endParaRPr>
          </a:p>
          <a:p>
            <a:r>
              <a:rPr lang="en-US" sz="1400" dirty="0">
                <a:solidFill>
                  <a:srgbClr val="003366"/>
                </a:solidFill>
                <a:cs typeface="Arial Black" panose="020B0604020202020204" pitchFamily="34" charset="0"/>
              </a:rPr>
              <a:t>The signed Application is used for documentation for eligibility elements that can be self attested. Preference is to use the I-Trac eSignature tool to obtain the customer signature. If this tool is not possible to use the Application must be printed, signed and uploaded to I-Trac.</a:t>
            </a:r>
          </a:p>
          <a:p>
            <a:endParaRPr lang="en-US" sz="1400" dirty="0">
              <a:solidFill>
                <a:srgbClr val="003366"/>
              </a:solidFill>
              <a:cs typeface="Arial Black" panose="020B0604020202020204" pitchFamily="34" charset="0"/>
            </a:endParaRPr>
          </a:p>
          <a:p>
            <a:r>
              <a:rPr lang="en-US" sz="1400" dirty="0">
                <a:solidFill>
                  <a:srgbClr val="003366"/>
                </a:solidFill>
                <a:cs typeface="Arial Black" panose="020B0604020202020204" pitchFamily="34" charset="0"/>
              </a:rPr>
              <a:t>The signature statement now includes a Participation and Information Sharing Agreement. This agreement is used to collect the customer’s authorization to release their information with WIOA partners. </a:t>
            </a:r>
          </a:p>
          <a:p>
            <a:endParaRPr lang="en-US" sz="1400" dirty="0">
              <a:solidFill>
                <a:srgbClr val="003366"/>
              </a:solidFill>
              <a:cs typeface="Arial Black" panose="020B0604020202020204" pitchFamily="34" charset="0"/>
            </a:endParaRPr>
          </a:p>
          <a:p>
            <a:endParaRPr lang="en-US" sz="1400" dirty="0">
              <a:solidFill>
                <a:srgbClr val="003366"/>
              </a:solidFill>
              <a:cs typeface="Arial Black" panose="020B0604020202020204" pitchFamily="34" charset="0"/>
            </a:endParaRPr>
          </a:p>
          <a:p>
            <a:endParaRPr lang="en-US" sz="1200" dirty="0">
              <a:solidFill>
                <a:srgbClr val="003366"/>
              </a:solidFill>
              <a:cs typeface="Arial Black" panose="020B0604020202020204" pitchFamily="34" charset="0"/>
            </a:endParaRPr>
          </a:p>
          <a:p>
            <a:endParaRPr lang="en-US" sz="1200" dirty="0">
              <a:solidFill>
                <a:srgbClr val="003366"/>
              </a:solidFill>
              <a:cs typeface="Arial Black" panose="020B0604020202020204" pitchFamily="34" charset="0"/>
            </a:endParaRPr>
          </a:p>
          <a:p>
            <a:endParaRPr lang="en-US" sz="1200" dirty="0">
              <a:solidFill>
                <a:srgbClr val="003366"/>
              </a:solidFill>
              <a:cs typeface="Arial" panose="020B0604020202020204" pitchFamily="34" charset="0"/>
            </a:endParaRPr>
          </a:p>
          <a:p>
            <a:endParaRPr lang="en-US" sz="1400" dirty="0">
              <a:solidFill>
                <a:srgbClr val="003366"/>
              </a:solidFill>
              <a:cs typeface="Arial" panose="020B0604020202020204" pitchFamily="34" charset="0"/>
            </a:endParaRPr>
          </a:p>
          <a:p>
            <a:endParaRPr lang="en-US" sz="1400" dirty="0">
              <a:solidFill>
                <a:srgbClr val="003366"/>
              </a:solidFill>
              <a:cs typeface="Arial" panose="020B0604020202020204" pitchFamily="34" charset="0"/>
            </a:endParaRPr>
          </a:p>
          <a:p>
            <a:endParaRPr lang="en-US" sz="1400" dirty="0">
              <a:solidFill>
                <a:srgbClr val="003366"/>
              </a:solidFill>
              <a:cs typeface="Arial Black" panose="020B0604020202020204" pitchFamily="34" charset="0"/>
            </a:endParaRP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52500" y="3483555"/>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46</a:t>
            </a:fld>
            <a:endParaRPr lang="en-US">
              <a:solidFill>
                <a:schemeClr val="bg1"/>
              </a:solidFill>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dirty="0">
                <a:solidFill>
                  <a:srgbClr val="003366"/>
                </a:solidFill>
                <a:latin typeface="Arial Black" panose="020B0604020202020204" pitchFamily="34" charset="0"/>
                <a:cs typeface="Arial Black" panose="020B0604020202020204" pitchFamily="34" charset="0"/>
              </a:rPr>
              <a:t>Documentation | Application </a:t>
            </a:r>
          </a:p>
        </p:txBody>
      </p:sp>
    </p:spTree>
    <p:extLst>
      <p:ext uri="{BB962C8B-B14F-4D97-AF65-F5344CB8AC3E}">
        <p14:creationId xmlns:p14="http://schemas.microsoft.com/office/powerpoint/2010/main" val="3656239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1602"/>
            <a:ext cx="9144000" cy="2690948"/>
          </a:xfrm>
          <a:prstGeom prst="rect">
            <a:avLst/>
          </a:prstGeom>
        </p:spPr>
      </p:pic>
      <p:sp>
        <p:nvSpPr>
          <p:cNvPr id="5" name="TextBox 4">
            <a:extLst>
              <a:ext uri="{FF2B5EF4-FFF2-40B4-BE49-F238E27FC236}">
                <a16:creationId xmlns:a16="http://schemas.microsoft.com/office/drawing/2014/main" id="{76EB03BA-4AFB-654D-8469-5948C0D792F0}"/>
              </a:ext>
            </a:extLst>
          </p:cNvPr>
          <p:cNvSpPr txBox="1"/>
          <p:nvPr/>
        </p:nvSpPr>
        <p:spPr>
          <a:xfrm>
            <a:off x="914398" y="1123950"/>
            <a:ext cx="7239000" cy="2246769"/>
          </a:xfrm>
          <a:prstGeom prst="rect">
            <a:avLst/>
          </a:prstGeom>
          <a:noFill/>
        </p:spPr>
        <p:txBody>
          <a:bodyPr wrap="square" rtlCol="0">
            <a:spAutoFit/>
          </a:bodyPr>
          <a:lstStyle/>
          <a:p>
            <a:endParaRPr lang="en-US" sz="1400" dirty="0">
              <a:solidFill>
                <a:srgbClr val="003366"/>
              </a:solidFill>
              <a:cs typeface="Arial" panose="020B0604020202020204" pitchFamily="34" charset="0"/>
            </a:endParaRPr>
          </a:p>
          <a:p>
            <a:r>
              <a:rPr lang="en-US" sz="1400" dirty="0">
                <a:solidFill>
                  <a:srgbClr val="003366"/>
                </a:solidFill>
                <a:cs typeface="Arial" panose="020B0604020202020204" pitchFamily="34" charset="0"/>
              </a:rPr>
              <a:t>The signature statement is four pages. It is important for staff to view this statement  before it is being given to customers to sign so they are familiar with the contents. Worksystems will send out a copy of this to review. </a:t>
            </a:r>
          </a:p>
          <a:p>
            <a:endParaRPr lang="en-US" sz="1400" dirty="0">
              <a:solidFill>
                <a:srgbClr val="003366"/>
              </a:solidFill>
              <a:cs typeface="Arial" panose="020B0604020202020204" pitchFamily="34" charset="0"/>
            </a:endParaRPr>
          </a:p>
          <a:p>
            <a:r>
              <a:rPr lang="en-US" sz="1400" dirty="0">
                <a:solidFill>
                  <a:srgbClr val="003366"/>
                </a:solidFill>
                <a:cs typeface="Arial" panose="020B0604020202020204" pitchFamily="34" charset="0"/>
              </a:rPr>
              <a:t>We translated the statement into five languages: Simplified Chinese, Traditional Chinese, Vietnamese, Russian and Spanish.</a:t>
            </a:r>
          </a:p>
          <a:p>
            <a:endParaRPr lang="en-US" sz="1400" dirty="0">
              <a:solidFill>
                <a:srgbClr val="003366"/>
              </a:solidFill>
              <a:cs typeface="Arial" panose="020B0604020202020204" pitchFamily="34" charset="0"/>
            </a:endParaRPr>
          </a:p>
          <a:p>
            <a:endParaRPr lang="en-US" sz="1400" dirty="0">
              <a:solidFill>
                <a:srgbClr val="003366"/>
              </a:solidFill>
              <a:cs typeface="Arial" panose="020B0604020202020204" pitchFamily="34" charset="0"/>
            </a:endParaRPr>
          </a:p>
          <a:p>
            <a:endParaRPr lang="en-US" sz="1400" dirty="0">
              <a:solidFill>
                <a:srgbClr val="003366"/>
              </a:solidFill>
              <a:cs typeface="Arial Black" panose="020B0604020202020204" pitchFamily="34" charset="0"/>
            </a:endParaRPr>
          </a:p>
        </p:txBody>
      </p:sp>
      <p:cxnSp>
        <p:nvCxnSpPr>
          <p:cNvPr id="8" name="Straight Connector 7">
            <a:extLst>
              <a:ext uri="{FF2B5EF4-FFF2-40B4-BE49-F238E27FC236}">
                <a16:creationId xmlns:a16="http://schemas.microsoft.com/office/drawing/2014/main" id="{8C87D8EC-D43A-764D-A1C7-22D202A2CFD8}"/>
              </a:ext>
            </a:extLst>
          </p:cNvPr>
          <p:cNvCxnSpPr>
            <a:cxnSpLocks/>
          </p:cNvCxnSpPr>
          <p:nvPr/>
        </p:nvCxnSpPr>
        <p:spPr>
          <a:xfrm>
            <a:off x="914400" y="9715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C39E65-29B2-8D4E-95FC-7F37A17F952E}"/>
              </a:ext>
            </a:extLst>
          </p:cNvPr>
          <p:cNvCxnSpPr>
            <a:cxnSpLocks/>
          </p:cNvCxnSpPr>
          <p:nvPr/>
        </p:nvCxnSpPr>
        <p:spPr>
          <a:xfrm>
            <a:off x="914400" y="3181350"/>
            <a:ext cx="7239000" cy="0"/>
          </a:xfrm>
          <a:prstGeom prst="line">
            <a:avLst/>
          </a:prstGeom>
          <a:ln w="38100">
            <a:solidFill>
              <a:srgbClr val="006699"/>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E680B4E2-FD93-D649-A79F-D01F84BD65AB}"/>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solidFill>
                  <a:schemeClr val="bg1"/>
                </a:solidFill>
              </a:rPr>
              <a:pPr/>
              <a:t>47</a:t>
            </a:fld>
            <a:endParaRPr lang="en-US">
              <a:solidFill>
                <a:schemeClr val="bg1"/>
              </a:solidFill>
            </a:endParaRPr>
          </a:p>
        </p:txBody>
      </p:sp>
      <p:sp>
        <p:nvSpPr>
          <p:cNvPr id="4" name="TextBox 3">
            <a:extLst>
              <a:ext uri="{FF2B5EF4-FFF2-40B4-BE49-F238E27FC236}">
                <a16:creationId xmlns:a16="http://schemas.microsoft.com/office/drawing/2014/main" id="{EC849E36-2B36-D5DD-A726-BC109D6FA4DA}"/>
              </a:ext>
            </a:extLst>
          </p:cNvPr>
          <p:cNvSpPr txBox="1"/>
          <p:nvPr/>
        </p:nvSpPr>
        <p:spPr>
          <a:xfrm>
            <a:off x="914398" y="426437"/>
            <a:ext cx="7162802" cy="523220"/>
          </a:xfrm>
          <a:prstGeom prst="rect">
            <a:avLst/>
          </a:prstGeom>
          <a:noFill/>
        </p:spPr>
        <p:txBody>
          <a:bodyPr wrap="square" rtlCol="0">
            <a:spAutoFit/>
          </a:bodyPr>
          <a:lstStyle/>
          <a:p>
            <a:r>
              <a:rPr lang="en-US" sz="2800" dirty="0">
                <a:solidFill>
                  <a:srgbClr val="003366"/>
                </a:solidFill>
                <a:latin typeface="Arial Black" panose="020B0604020202020204" pitchFamily="34" charset="0"/>
                <a:cs typeface="Arial Black" panose="020B0604020202020204" pitchFamily="34" charset="0"/>
              </a:rPr>
              <a:t>Documentation | Application </a:t>
            </a:r>
          </a:p>
        </p:txBody>
      </p:sp>
    </p:spTree>
    <p:extLst>
      <p:ext uri="{BB962C8B-B14F-4D97-AF65-F5344CB8AC3E}">
        <p14:creationId xmlns:p14="http://schemas.microsoft.com/office/powerpoint/2010/main" val="3910464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48</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705600" cy="523220"/>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253578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352800" y="1157913"/>
            <a:ext cx="5181600" cy="3046988"/>
          </a:xfrm>
          <a:prstGeom prst="rect">
            <a:avLst/>
          </a:prstGeom>
          <a:noFill/>
        </p:spPr>
        <p:txBody>
          <a:bodyPr wrap="square" rtlCol="0" anchor="ctr">
            <a:spAutoFit/>
          </a:bodyPr>
          <a:lstStyle/>
          <a:p>
            <a:r>
              <a:rPr lang="en-US" sz="1600" dirty="0">
                <a:solidFill>
                  <a:srgbClr val="003366"/>
                </a:solidFill>
                <a:cs typeface="Arial" panose="020B0604020202020204" pitchFamily="34" charset="0"/>
              </a:rPr>
              <a:t>Where a customer self reports they are a </a:t>
            </a:r>
            <a:r>
              <a:rPr lang="en-US" sz="1600" b="1" dirty="0">
                <a:solidFill>
                  <a:srgbClr val="003366"/>
                </a:solidFill>
                <a:cs typeface="Arial" panose="020B0604020202020204" pitchFamily="34" charset="0"/>
              </a:rPr>
              <a:t>person with a disability</a:t>
            </a:r>
            <a:r>
              <a:rPr lang="en-US" sz="1600" dirty="0">
                <a:solidFill>
                  <a:srgbClr val="003366"/>
                </a:solidFill>
                <a:cs typeface="Arial" panose="020B0604020202020204" pitchFamily="34" charset="0"/>
              </a:rPr>
              <a:t> at registration, a new tab will appear in I-Trac.  On this tab there are four new controls.</a:t>
            </a:r>
          </a:p>
          <a:p>
            <a:endParaRPr lang="en-US" sz="1600" dirty="0">
              <a:solidFill>
                <a:srgbClr val="003366"/>
              </a:solidFill>
              <a:cs typeface="Arial" panose="020B0604020202020204" pitchFamily="34" charset="0"/>
            </a:endParaRPr>
          </a:p>
          <a:p>
            <a:pPr marL="342900" indent="-342900">
              <a:buFont typeface="+mj-lt"/>
              <a:buAutoNum type="arabicPeriod"/>
            </a:pPr>
            <a:r>
              <a:rPr lang="en-US" sz="1600" dirty="0">
                <a:solidFill>
                  <a:srgbClr val="003366"/>
                </a:solidFill>
                <a:cs typeface="Arial" panose="020B0604020202020204" pitchFamily="34" charset="0"/>
              </a:rPr>
              <a:t>Programs</a:t>
            </a:r>
          </a:p>
          <a:p>
            <a:pPr marL="342900" indent="-342900">
              <a:buFont typeface="+mj-lt"/>
              <a:buAutoNum type="arabicPeriod"/>
            </a:pPr>
            <a:r>
              <a:rPr lang="en-US" sz="1600" dirty="0">
                <a:solidFill>
                  <a:srgbClr val="003366"/>
                </a:solidFill>
                <a:cs typeface="Arial" panose="020B0604020202020204" pitchFamily="34" charset="0"/>
              </a:rPr>
              <a:t>Financial Capability Services</a:t>
            </a:r>
          </a:p>
          <a:p>
            <a:pPr marL="342900" indent="-342900">
              <a:buFont typeface="+mj-lt"/>
              <a:buAutoNum type="arabicPeriod"/>
            </a:pPr>
            <a:r>
              <a:rPr lang="en-US" sz="1600" dirty="0">
                <a:solidFill>
                  <a:srgbClr val="003366"/>
                </a:solidFill>
                <a:cs typeface="Arial" panose="020B0604020202020204" pitchFamily="34" charset="0"/>
              </a:rPr>
              <a:t>Customized Employment Services</a:t>
            </a:r>
          </a:p>
          <a:p>
            <a:pPr marL="342900" indent="-342900">
              <a:buFont typeface="+mj-lt"/>
              <a:buAutoNum type="arabicPeriod"/>
            </a:pPr>
            <a:r>
              <a:rPr lang="en-US" sz="1600" dirty="0">
                <a:solidFill>
                  <a:srgbClr val="003366"/>
                </a:solidFill>
                <a:cs typeface="Arial" panose="020B0604020202020204" pitchFamily="34" charset="0"/>
              </a:rPr>
              <a:t>Work Setting</a:t>
            </a:r>
          </a:p>
          <a:p>
            <a:pPr marL="342900" indent="-342900">
              <a:buFont typeface="+mj-lt"/>
              <a:buAutoNum type="arabicPeriod"/>
            </a:pPr>
            <a:endParaRPr lang="en-US" sz="1600" dirty="0">
              <a:solidFill>
                <a:srgbClr val="003366"/>
              </a:solidFill>
              <a:cs typeface="Arial" panose="020B0604020202020204" pitchFamily="34" charset="0"/>
            </a:endParaRPr>
          </a:p>
          <a:p>
            <a:pPr marL="342900" indent="-342900">
              <a:buFont typeface="+mj-lt"/>
              <a:buAutoNum type="arabicPeriod"/>
            </a:pPr>
            <a:endParaRPr lang="en-US" sz="1600" dirty="0">
              <a:solidFill>
                <a:srgbClr val="003366"/>
              </a:solidFill>
              <a:cs typeface="Arial" panose="020B0604020202020204" pitchFamily="34" charset="0"/>
            </a:endParaRPr>
          </a:p>
          <a:p>
            <a:pPr marL="342900" indent="-342900">
              <a:buFont typeface="+mj-lt"/>
              <a:buAutoNum type="arabicPeriod"/>
            </a:pPr>
            <a:endParaRPr lang="en-US" sz="1600" dirty="0">
              <a:solidFill>
                <a:srgbClr val="003366"/>
              </a:solidFill>
              <a:cs typeface="Arial" panose="020B0604020202020204" pitchFamily="34" charset="0"/>
            </a:endParaRPr>
          </a:p>
          <a:p>
            <a:pPr marL="342900" indent="-342900">
              <a:buFont typeface="+mj-lt"/>
              <a:buAutoNum type="arabicPeriod"/>
            </a:pPr>
            <a:endParaRPr lang="en-US" sz="1600" dirty="0">
              <a:solidFill>
                <a:srgbClr val="003366"/>
              </a:solidFill>
              <a:cs typeface="Arial" panose="020B060402020202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49</a:t>
            </a:fld>
            <a:endParaRPr lang="en-US"/>
          </a:p>
        </p:txBody>
      </p:sp>
    </p:spTree>
    <p:extLst>
      <p:ext uri="{BB962C8B-B14F-4D97-AF65-F5344CB8AC3E}">
        <p14:creationId xmlns:p14="http://schemas.microsoft.com/office/powerpoint/2010/main" val="132237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1504"/>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What’s Changed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0" y="-158440"/>
            <a:ext cx="5791200" cy="5237331"/>
          </a:xfrm>
          <a:prstGeom prst="rect">
            <a:avLst/>
          </a:prstGeom>
          <a:noFill/>
        </p:spPr>
        <p:txBody>
          <a:bodyPr wrap="square" rtlCol="0" anchor="ctr">
            <a:spAutoFit/>
          </a:bodyPr>
          <a:lstStyle/>
          <a:p>
            <a:pPr marL="0" marR="0">
              <a:spcBef>
                <a:spcPts val="20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endParaRPr lang="en-US" sz="14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endParaRPr lang="en-US" sz="1400" b="1" u="sng"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Other Pre-Enrollment Steps</a:t>
            </a:r>
          </a:p>
          <a:p>
            <a:pPr marL="342900" marR="0" lvl="0" indent="-342900">
              <a:spcBef>
                <a:spcPts val="0"/>
              </a:spcBef>
              <a:spcAft>
                <a:spcPts val="0"/>
              </a:spcAft>
              <a:buFont typeface="Symbol" panose="05050102010706020507" pitchFamily="18" charset="2"/>
              <a:buChar char=""/>
            </a:pP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iMatchSkills</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will not be required to enroll into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WIOA</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This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may be needed before engaging with OED programs or some Worksystems programs like On-the-Job Training. </a:t>
            </a:r>
          </a:p>
          <a:p>
            <a:pPr marR="0" lvl="0">
              <a:spcBef>
                <a:spcPts val="0"/>
              </a:spcBef>
              <a:spcAft>
                <a:spcPts val="0"/>
              </a:spcAft>
            </a:pPr>
            <a:endPar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WOMIS DOB Validation</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WOMIS Welcome Conversation</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will not be required to enroll.</a:t>
            </a:r>
          </a:p>
          <a:p>
            <a:pPr marL="0" marR="0">
              <a:spcBef>
                <a:spcPts val="200"/>
              </a:spcBef>
              <a:spcAft>
                <a:spcPts val="0"/>
              </a:spcAft>
            </a:pPr>
            <a:endPar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WIOA Title I Adult/DW Manual Enrollment Decisions</a:t>
            </a:r>
          </a:p>
          <a:p>
            <a:pPr marL="0" marR="0">
              <a:spcBef>
                <a:spcPts val="0"/>
              </a:spcBef>
              <a:spcAft>
                <a:spcPts val="0"/>
              </a:spcAft>
            </a:pPr>
            <a:endParaRPr lang="en-US" sz="1600" b="1" dirty="0">
              <a:solidFill>
                <a:srgbClr val="003366"/>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Economic Opportunity Program (EOP) only has WIOA Adult funds so can only enroll in WIOA Adult. </a:t>
            </a:r>
            <a:endPar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b="1" dirty="0">
              <a:solidFill>
                <a:srgbClr val="003366"/>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WorkSource Portland Metro (WSPM) has both WIOA Adult and DW funds so can enroll in both based on the customer’s eligibility and what fund is being used to pay for the customer’s services</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5</a:t>
            </a:fld>
            <a:endParaRPr lang="en-US"/>
          </a:p>
        </p:txBody>
      </p:sp>
    </p:spTree>
    <p:extLst>
      <p:ext uri="{BB962C8B-B14F-4D97-AF65-F5344CB8AC3E}">
        <p14:creationId xmlns:p14="http://schemas.microsoft.com/office/powerpoint/2010/main" val="2687568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176412" y="718721"/>
            <a:ext cx="5662788" cy="3724096"/>
          </a:xfrm>
          <a:prstGeom prst="rect">
            <a:avLst/>
          </a:prstGeom>
          <a:noFill/>
        </p:spPr>
        <p:txBody>
          <a:bodyPr wrap="square" rtlCol="0" anchor="ctr">
            <a:spAutoFit/>
          </a:bodyPr>
          <a:lstStyle/>
          <a:p>
            <a:r>
              <a:rPr lang="en-US" sz="1400" b="1" u="sng" dirty="0">
                <a:solidFill>
                  <a:srgbClr val="003366"/>
                </a:solidFill>
                <a:latin typeface="Arial" panose="020B0604020202020204" pitchFamily="34" charset="0"/>
                <a:cs typeface="Arial" panose="020B0604020202020204" pitchFamily="34" charset="0"/>
              </a:rPr>
              <a:t>Programs</a:t>
            </a:r>
          </a:p>
          <a:p>
            <a:r>
              <a:rPr lang="en-US" sz="1600" dirty="0">
                <a:solidFill>
                  <a:srgbClr val="003366"/>
                </a:solidFill>
                <a:cs typeface="Arial" panose="020B0604020202020204" pitchFamily="34" charset="0"/>
              </a:rPr>
              <a:t>The funder would like to know if the customer is engaged with one of the following three types of programs:</a:t>
            </a:r>
          </a:p>
          <a:p>
            <a:endParaRPr lang="en-US" sz="1600" dirty="0">
              <a:solidFill>
                <a:srgbClr val="003366"/>
              </a:solidFill>
              <a:cs typeface="Arial" panose="020B0604020202020204" pitchFamily="34" charset="0"/>
            </a:endParaRPr>
          </a:p>
          <a:p>
            <a:pPr marL="342900" indent="-342900">
              <a:buFont typeface="+mj-lt"/>
              <a:buAutoNum type="alphaUcPeriod"/>
            </a:pPr>
            <a:r>
              <a:rPr lang="en-US" sz="1600" dirty="0">
                <a:solidFill>
                  <a:srgbClr val="003366"/>
                </a:solidFill>
                <a:cs typeface="Arial" panose="020B0604020202020204" pitchFamily="34" charset="0"/>
                <a:hlinkClick r:id="rId2"/>
              </a:rPr>
              <a:t>State Developmental Disabilities Agency (SSDA)</a:t>
            </a:r>
            <a:endParaRPr lang="en-US" sz="1600" dirty="0">
              <a:solidFill>
                <a:srgbClr val="003366"/>
              </a:solidFill>
              <a:cs typeface="Arial" panose="020B0604020202020204" pitchFamily="34" charset="0"/>
            </a:endParaRPr>
          </a:p>
          <a:p>
            <a:pPr marL="800100" lvl="1" indent="-342900">
              <a:buFont typeface="Arial" panose="020B0604020202020204" pitchFamily="34" charset="0"/>
              <a:buChar char="•"/>
            </a:pPr>
            <a:r>
              <a:rPr lang="en-US" sz="1600" dirty="0">
                <a:solidFill>
                  <a:srgbClr val="003366"/>
                </a:solidFill>
                <a:cs typeface="Arial" panose="020B0604020202020204" pitchFamily="34" charset="0"/>
              </a:rPr>
              <a:t>Oregon Health Authority</a:t>
            </a:r>
          </a:p>
          <a:p>
            <a:pPr marL="800100" lvl="1" indent="-342900">
              <a:buFont typeface="Arial" panose="020B0604020202020204" pitchFamily="34" charset="0"/>
              <a:buChar char="•"/>
            </a:pPr>
            <a:r>
              <a:rPr lang="en-US" sz="1600" dirty="0">
                <a:solidFill>
                  <a:srgbClr val="003366"/>
                </a:solidFill>
                <a:cs typeface="Arial" panose="020B0604020202020204" pitchFamily="34" charset="0"/>
              </a:rPr>
              <a:t>Community Health Programs</a:t>
            </a:r>
          </a:p>
          <a:p>
            <a:pPr marL="800100" lvl="1" indent="-342900">
              <a:buFont typeface="Arial" panose="020B0604020202020204" pitchFamily="34" charset="0"/>
              <a:buChar char="•"/>
            </a:pPr>
            <a:r>
              <a:rPr lang="en-US" sz="1600" dirty="0">
                <a:solidFill>
                  <a:srgbClr val="003366"/>
                </a:solidFill>
                <a:cs typeface="Arial" panose="020B0604020202020204" pitchFamily="34" charset="0"/>
              </a:rPr>
              <a:t>Behavioral Health Service</a:t>
            </a:r>
          </a:p>
          <a:p>
            <a:pPr marL="342900" indent="-342900">
              <a:buFont typeface="+mj-lt"/>
              <a:buAutoNum type="alphaUcPeriod"/>
            </a:pPr>
            <a:r>
              <a:rPr lang="en-US" sz="1600" dirty="0">
                <a:solidFill>
                  <a:srgbClr val="003366"/>
                </a:solidFill>
                <a:cs typeface="Arial" panose="020B0604020202020204" pitchFamily="34" charset="0"/>
                <a:hlinkClick r:id="rId3"/>
              </a:rPr>
              <a:t>Local or State Mental Health Agency (LSMHA)</a:t>
            </a:r>
            <a:endParaRPr lang="en-US" sz="1600" dirty="0">
              <a:solidFill>
                <a:srgbClr val="003366"/>
              </a:solidFill>
              <a:cs typeface="Arial" panose="020B0604020202020204" pitchFamily="34" charset="0"/>
            </a:endParaRPr>
          </a:p>
          <a:p>
            <a:pPr marL="342900" indent="-342900">
              <a:buFont typeface="+mj-lt"/>
              <a:buAutoNum type="alphaUcPeriod"/>
            </a:pPr>
            <a:r>
              <a:rPr lang="en-US" sz="1600" dirty="0">
                <a:solidFill>
                  <a:srgbClr val="003366"/>
                </a:solidFill>
                <a:cs typeface="Arial" panose="020B0604020202020204" pitchFamily="34" charset="0"/>
                <a:hlinkClick r:id="rId4"/>
              </a:rPr>
              <a:t>State Medicaid HCBS Waiver</a:t>
            </a:r>
            <a:endParaRPr lang="en-US" sz="1600" dirty="0">
              <a:solidFill>
                <a:srgbClr val="003366"/>
              </a:solidFill>
              <a:cs typeface="Arial" panose="020B0604020202020204" pitchFamily="34" charset="0"/>
            </a:endParaRPr>
          </a:p>
          <a:p>
            <a:endParaRPr lang="en-US" sz="1400" dirty="0">
              <a:solidFill>
                <a:srgbClr val="003366"/>
              </a:solidFill>
              <a:latin typeface="Arial" panose="020B0604020202020204" pitchFamily="34" charset="0"/>
              <a:cs typeface="Arial" panose="020B0604020202020204" pitchFamily="34" charset="0"/>
            </a:endParaRPr>
          </a:p>
          <a:p>
            <a:r>
              <a:rPr lang="en-US" sz="1600" dirty="0">
                <a:solidFill>
                  <a:srgbClr val="003366"/>
                </a:solidFill>
                <a:cs typeface="Arial" panose="020B0604020202020204" pitchFamily="34" charset="0"/>
              </a:rPr>
              <a:t>If the customer works with one or more of these agencies, staff should get a release of information and coordinate program services.  The services funded by the other programs are tracked in the next three controls.</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50</a:t>
            </a:fld>
            <a:endParaRPr lang="en-US"/>
          </a:p>
        </p:txBody>
      </p:sp>
    </p:spTree>
    <p:extLst>
      <p:ext uri="{BB962C8B-B14F-4D97-AF65-F5344CB8AC3E}">
        <p14:creationId xmlns:p14="http://schemas.microsoft.com/office/powerpoint/2010/main" val="4268808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176412" y="1826715"/>
            <a:ext cx="5662788" cy="1508105"/>
          </a:xfrm>
          <a:prstGeom prst="rect">
            <a:avLst/>
          </a:prstGeom>
          <a:noFill/>
        </p:spPr>
        <p:txBody>
          <a:bodyPr wrap="square" rtlCol="0" anchor="ctr">
            <a:spAutoFit/>
          </a:bodyPr>
          <a:lstStyle/>
          <a:p>
            <a:r>
              <a:rPr lang="en-US" sz="1400" b="1" u="sng" dirty="0">
                <a:solidFill>
                  <a:srgbClr val="003366"/>
                </a:solidFill>
                <a:latin typeface="Arial" panose="020B0604020202020204" pitchFamily="34" charset="0"/>
                <a:cs typeface="Arial" panose="020B0604020202020204" pitchFamily="34" charset="0"/>
              </a:rPr>
              <a:t>Financial </a:t>
            </a:r>
            <a:r>
              <a:rPr lang="en-US" sz="1400" b="1" u="sng" dirty="0" err="1">
                <a:solidFill>
                  <a:srgbClr val="003366"/>
                </a:solidFill>
                <a:latin typeface="Arial" panose="020B0604020202020204" pitchFamily="34" charset="0"/>
                <a:cs typeface="Arial" panose="020B0604020202020204" pitchFamily="34" charset="0"/>
              </a:rPr>
              <a:t>Capabiltiy</a:t>
            </a:r>
            <a:r>
              <a:rPr lang="en-US" sz="1400" b="1" u="sng" dirty="0">
                <a:solidFill>
                  <a:srgbClr val="003366"/>
                </a:solidFill>
                <a:latin typeface="Arial" panose="020B0604020202020204" pitchFamily="34" charset="0"/>
                <a:cs typeface="Arial" panose="020B0604020202020204" pitchFamily="34" charset="0"/>
              </a:rPr>
              <a:t> Services</a:t>
            </a:r>
          </a:p>
          <a:p>
            <a:r>
              <a:rPr lang="en-US" sz="1600" dirty="0">
                <a:solidFill>
                  <a:srgbClr val="003366"/>
                </a:solidFill>
                <a:cs typeface="Arial" panose="020B0604020202020204" pitchFamily="34" charset="0"/>
              </a:rPr>
              <a:t>Did the customer receive these services?  If yes, when?</a:t>
            </a:r>
          </a:p>
          <a:p>
            <a:endParaRPr lang="en-US" sz="1600" dirty="0">
              <a:solidFill>
                <a:srgbClr val="003366"/>
              </a:solidFill>
              <a:cs typeface="Arial" panose="020B0604020202020204" pitchFamily="34" charset="0"/>
            </a:endParaRPr>
          </a:p>
          <a:p>
            <a:pPr marL="342900" indent="-342900">
              <a:buFont typeface="+mj-lt"/>
              <a:buAutoNum type="alphaUcPeriod"/>
            </a:pPr>
            <a:r>
              <a:rPr lang="en-US" sz="1600" dirty="0">
                <a:solidFill>
                  <a:srgbClr val="003366"/>
                </a:solidFill>
                <a:cs typeface="Arial" panose="020B0604020202020204" pitchFamily="34" charset="0"/>
              </a:rPr>
              <a:t>Benefit planning services</a:t>
            </a:r>
          </a:p>
          <a:p>
            <a:pPr marL="342900" indent="-342900">
              <a:buFont typeface="+mj-lt"/>
              <a:buAutoNum type="alphaUcPeriod"/>
            </a:pPr>
            <a:r>
              <a:rPr lang="en-US" sz="1600" dirty="0">
                <a:solidFill>
                  <a:srgbClr val="003366"/>
                </a:solidFill>
                <a:cs typeface="Arial" panose="020B0604020202020204" pitchFamily="34" charset="0"/>
              </a:rPr>
              <a:t>Financial capability/asset development services</a:t>
            </a:r>
          </a:p>
          <a:p>
            <a:endParaRPr lang="en-US" sz="1400" dirty="0">
              <a:solidFill>
                <a:srgbClr val="003366"/>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51</a:t>
            </a:fld>
            <a:endParaRPr lang="en-US"/>
          </a:p>
        </p:txBody>
      </p:sp>
    </p:spTree>
    <p:extLst>
      <p:ext uri="{BB962C8B-B14F-4D97-AF65-F5344CB8AC3E}">
        <p14:creationId xmlns:p14="http://schemas.microsoft.com/office/powerpoint/2010/main" val="3933141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176412" y="1457383"/>
            <a:ext cx="5662788" cy="2246769"/>
          </a:xfrm>
          <a:prstGeom prst="rect">
            <a:avLst/>
          </a:prstGeom>
          <a:noFill/>
        </p:spPr>
        <p:txBody>
          <a:bodyPr wrap="square" rtlCol="0" anchor="ctr">
            <a:spAutoFit/>
          </a:bodyPr>
          <a:lstStyle/>
          <a:p>
            <a:r>
              <a:rPr lang="en-US" sz="1400" b="1" u="sng" dirty="0">
                <a:solidFill>
                  <a:srgbClr val="003366"/>
                </a:solidFill>
                <a:latin typeface="Arial" panose="020B0604020202020204" pitchFamily="34" charset="0"/>
                <a:cs typeface="Arial" panose="020B0604020202020204" pitchFamily="34" charset="0"/>
              </a:rPr>
              <a:t>Customized Employment Services</a:t>
            </a:r>
          </a:p>
          <a:p>
            <a:r>
              <a:rPr lang="en-US" sz="1600" dirty="0">
                <a:solidFill>
                  <a:srgbClr val="003366"/>
                </a:solidFill>
                <a:cs typeface="Arial" panose="020B0604020202020204" pitchFamily="34" charset="0"/>
              </a:rPr>
              <a:t>Did the customer receive these services?  If yes, when?</a:t>
            </a:r>
          </a:p>
          <a:p>
            <a:endParaRPr lang="en-US" sz="1600" dirty="0">
              <a:solidFill>
                <a:srgbClr val="003366"/>
              </a:solidFill>
              <a:cs typeface="Arial" panose="020B0604020202020204" pitchFamily="34" charset="0"/>
            </a:endParaRPr>
          </a:p>
          <a:p>
            <a:pPr marL="342900" indent="-342900">
              <a:buFont typeface="+mj-lt"/>
              <a:buAutoNum type="alphaUcPeriod"/>
            </a:pPr>
            <a:r>
              <a:rPr lang="en-US" sz="1600" dirty="0">
                <a:solidFill>
                  <a:srgbClr val="003366"/>
                </a:solidFill>
                <a:cs typeface="Arial" panose="020B0604020202020204" pitchFamily="34" charset="0"/>
              </a:rPr>
              <a:t>Discovery assessment services</a:t>
            </a:r>
          </a:p>
          <a:p>
            <a:pPr marL="342900" indent="-342900">
              <a:buFont typeface="+mj-lt"/>
              <a:buAutoNum type="alphaUcPeriod"/>
            </a:pPr>
            <a:r>
              <a:rPr lang="en-US" sz="1600" dirty="0">
                <a:solidFill>
                  <a:srgbClr val="003366"/>
                </a:solidFill>
                <a:cs typeface="Arial" panose="020B0604020202020204" pitchFamily="34" charset="0"/>
              </a:rPr>
              <a:t>Developed a customized employment search plan</a:t>
            </a:r>
          </a:p>
          <a:p>
            <a:pPr marL="342900" indent="-342900">
              <a:buFont typeface="+mj-lt"/>
              <a:buAutoNum type="alphaUcPeriod"/>
            </a:pPr>
            <a:r>
              <a:rPr lang="en-US" sz="1600" dirty="0">
                <a:solidFill>
                  <a:srgbClr val="003366"/>
                </a:solidFill>
                <a:cs typeface="Arial" panose="020B0604020202020204" pitchFamily="34" charset="0"/>
              </a:rPr>
              <a:t>Employer negotiation services</a:t>
            </a:r>
          </a:p>
          <a:p>
            <a:pPr marL="342900" indent="-342900">
              <a:buFont typeface="+mj-lt"/>
              <a:buAutoNum type="alphaUcPeriod"/>
            </a:pPr>
            <a:r>
              <a:rPr lang="en-US" sz="1600" dirty="0">
                <a:solidFill>
                  <a:srgbClr val="003366"/>
                </a:solidFill>
                <a:cs typeface="Arial" panose="020B0604020202020204" pitchFamily="34" charset="0"/>
              </a:rPr>
              <a:t>Secured employment after customized employment and support services</a:t>
            </a:r>
          </a:p>
          <a:p>
            <a:endParaRPr lang="en-US" sz="1400" dirty="0">
              <a:solidFill>
                <a:srgbClr val="003366"/>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52</a:t>
            </a:fld>
            <a:endParaRPr lang="en-US"/>
          </a:p>
        </p:txBody>
      </p:sp>
    </p:spTree>
    <p:extLst>
      <p:ext uri="{BB962C8B-B14F-4D97-AF65-F5344CB8AC3E}">
        <p14:creationId xmlns:p14="http://schemas.microsoft.com/office/powerpoint/2010/main" val="980782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Disability Program Co-enrollment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176412" y="1580493"/>
            <a:ext cx="5662788" cy="2000548"/>
          </a:xfrm>
          <a:prstGeom prst="rect">
            <a:avLst/>
          </a:prstGeom>
          <a:noFill/>
        </p:spPr>
        <p:txBody>
          <a:bodyPr wrap="square" rtlCol="0" anchor="ctr">
            <a:spAutoFit/>
          </a:bodyPr>
          <a:lstStyle/>
          <a:p>
            <a:r>
              <a:rPr lang="en-US" sz="1400" b="1" u="sng" dirty="0">
                <a:solidFill>
                  <a:srgbClr val="003366"/>
                </a:solidFill>
                <a:latin typeface="Arial" panose="020B0604020202020204" pitchFamily="34" charset="0"/>
                <a:cs typeface="Arial" panose="020B0604020202020204" pitchFamily="34" charset="0"/>
              </a:rPr>
              <a:t>Work Setting</a:t>
            </a:r>
          </a:p>
          <a:p>
            <a:r>
              <a:rPr lang="en-US" sz="1600" dirty="0">
                <a:solidFill>
                  <a:srgbClr val="003366"/>
                </a:solidFill>
                <a:cs typeface="Arial" panose="020B0604020202020204" pitchFamily="34" charset="0"/>
              </a:rPr>
              <a:t>Specify the work setting</a:t>
            </a:r>
          </a:p>
          <a:p>
            <a:endParaRPr lang="en-US" sz="1600" dirty="0">
              <a:solidFill>
                <a:srgbClr val="003366"/>
              </a:solidFill>
              <a:cs typeface="Arial" panose="020B0604020202020204" pitchFamily="34" charset="0"/>
            </a:endParaRPr>
          </a:p>
          <a:p>
            <a:pPr marL="342900" indent="-342900">
              <a:buFont typeface="+mj-lt"/>
              <a:buAutoNum type="alphaUcPeriod"/>
            </a:pPr>
            <a:r>
              <a:rPr lang="en-US" sz="1600" dirty="0">
                <a:solidFill>
                  <a:srgbClr val="003366"/>
                </a:solidFill>
                <a:cs typeface="Arial" panose="020B0604020202020204" pitchFamily="34" charset="0"/>
              </a:rPr>
              <a:t>Competitive Integrated Employment</a:t>
            </a:r>
          </a:p>
          <a:p>
            <a:pPr marL="342900" indent="-342900">
              <a:buFont typeface="+mj-lt"/>
              <a:buAutoNum type="alphaUcPeriod"/>
            </a:pPr>
            <a:r>
              <a:rPr lang="en-US" sz="1600" dirty="0">
                <a:solidFill>
                  <a:srgbClr val="003366"/>
                </a:solidFill>
                <a:cs typeface="Arial" panose="020B0604020202020204" pitchFamily="34" charset="0"/>
              </a:rPr>
              <a:t>Individual Supported Employment</a:t>
            </a:r>
          </a:p>
          <a:p>
            <a:pPr marL="342900" indent="-342900">
              <a:buFont typeface="+mj-lt"/>
              <a:buAutoNum type="alphaUcPeriod"/>
            </a:pPr>
            <a:r>
              <a:rPr lang="en-US" sz="1600" dirty="0">
                <a:solidFill>
                  <a:srgbClr val="003366"/>
                </a:solidFill>
                <a:cs typeface="Arial" panose="020B0604020202020204" pitchFamily="34" charset="0"/>
              </a:rPr>
              <a:t>Group Supported Employment</a:t>
            </a:r>
          </a:p>
          <a:p>
            <a:pPr marL="342900" indent="-342900">
              <a:buFont typeface="+mj-lt"/>
              <a:buAutoNum type="alphaUcPeriod"/>
            </a:pPr>
            <a:r>
              <a:rPr lang="en-US" sz="1600" dirty="0">
                <a:solidFill>
                  <a:srgbClr val="003366"/>
                </a:solidFill>
                <a:cs typeface="Arial" panose="020B0604020202020204" pitchFamily="34" charset="0"/>
              </a:rPr>
              <a:t>Sheltered workshop</a:t>
            </a:r>
          </a:p>
          <a:p>
            <a:endParaRPr lang="en-US" sz="1400" dirty="0">
              <a:solidFill>
                <a:srgbClr val="003366"/>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53</a:t>
            </a:fld>
            <a:endParaRPr lang="en-US"/>
          </a:p>
        </p:txBody>
      </p:sp>
    </p:spTree>
    <p:extLst>
      <p:ext uri="{BB962C8B-B14F-4D97-AF65-F5344CB8AC3E}">
        <p14:creationId xmlns:p14="http://schemas.microsoft.com/office/powerpoint/2010/main" val="1757957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54</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858000" cy="523220"/>
          </a:xfrm>
          <a:prstGeom prst="rect">
            <a:avLst/>
          </a:prstGeom>
          <a:noFill/>
        </p:spPr>
        <p:txBody>
          <a:bodyPr wrap="square" rtlCol="0" anchor="ctr">
            <a:spAutoFit/>
          </a:bodyPr>
          <a:lstStyle/>
          <a:p>
            <a:pPr algn="ctr"/>
            <a:r>
              <a:rPr lang="en-US" sz="2800" b="1" dirty="0">
                <a:solidFill>
                  <a:schemeClr val="bg1"/>
                </a:solidFill>
                <a:latin typeface="Arial Black" panose="020B0604020202020204" pitchFamily="34" charset="0"/>
                <a:cs typeface="Arial Black" panose="020B0604020202020204" pitchFamily="34" charset="0"/>
              </a:rPr>
              <a:t>WSPM Referrals</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2481177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plant, forest">
            <a:extLst>
              <a:ext uri="{FF2B5EF4-FFF2-40B4-BE49-F238E27FC236}">
                <a16:creationId xmlns:a16="http://schemas.microsoft.com/office/drawing/2014/main" id="{B19AE93C-81A1-2C22-CEF3-006A547D0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232"/>
            <a:ext cx="9144000" cy="1408317"/>
          </a:xfrm>
          <a:prstGeom prst="rect">
            <a:avLst/>
          </a:prstGeom>
        </p:spPr>
      </p:pic>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55</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304800" y="1644194"/>
            <a:ext cx="2670594" cy="954107"/>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WSPM Referrals</a:t>
            </a:r>
          </a:p>
        </p:txBody>
      </p:sp>
      <p:sp>
        <p:nvSpPr>
          <p:cNvPr id="3" name="TextBox 2">
            <a:extLst>
              <a:ext uri="{FF2B5EF4-FFF2-40B4-BE49-F238E27FC236}">
                <a16:creationId xmlns:a16="http://schemas.microsoft.com/office/drawing/2014/main" id="{E1834B11-CB88-0EB1-8EE1-7ECD875ED16B}"/>
              </a:ext>
            </a:extLst>
          </p:cNvPr>
          <p:cNvSpPr txBox="1"/>
          <p:nvPr/>
        </p:nvSpPr>
        <p:spPr>
          <a:xfrm>
            <a:off x="3124200" y="366742"/>
            <a:ext cx="5867400" cy="3785652"/>
          </a:xfrm>
          <a:prstGeom prst="rect">
            <a:avLst/>
          </a:prstGeom>
          <a:noFill/>
        </p:spPr>
        <p:txBody>
          <a:bodyPr wrap="square" numCol="1" rtlCol="0">
            <a:spAutoFit/>
          </a:bodyPr>
          <a:lstStyle/>
          <a:p>
            <a:pPr>
              <a:spcBef>
                <a:spcPts val="1200"/>
              </a:spcBef>
            </a:pPr>
            <a:r>
              <a:rPr lang="en-US" sz="2000" dirty="0">
                <a:solidFill>
                  <a:srgbClr val="003366"/>
                </a:solidFill>
                <a:cs typeface="Arial" panose="020B0604020202020204" pitchFamily="34" charset="0"/>
              </a:rPr>
              <a:t>We are working on a new business process for EOP participant referrals to WSPM for Center services.</a:t>
            </a:r>
          </a:p>
          <a:p>
            <a:pPr>
              <a:spcBef>
                <a:spcPts val="1200"/>
              </a:spcBef>
            </a:pPr>
            <a:r>
              <a:rPr lang="en-US" sz="2000" dirty="0">
                <a:solidFill>
                  <a:srgbClr val="003366"/>
                </a:solidFill>
                <a:cs typeface="Arial" panose="020B0604020202020204" pitchFamily="34" charset="0"/>
              </a:rPr>
              <a:t>EOP participants will not need to complete iMatchSkills, WOMIS DOB Validation or WOMIS Welcome Conversation to access Skills and Training Team staff and services in a WSPM Center however to access OED services they will. </a:t>
            </a:r>
          </a:p>
          <a:p>
            <a:pPr>
              <a:spcBef>
                <a:spcPts val="1200"/>
              </a:spcBef>
            </a:pPr>
            <a:r>
              <a:rPr lang="en-US" sz="2000" dirty="0">
                <a:solidFill>
                  <a:srgbClr val="003366"/>
                </a:solidFill>
                <a:cs typeface="Arial" panose="020B0604020202020204" pitchFamily="34" charset="0"/>
              </a:rPr>
              <a:t>Coordination between OED and WSPM staff is needed to make sure that EOP participants are not asked to complete steps to access WSPM services that are not required.</a:t>
            </a:r>
          </a:p>
        </p:txBody>
      </p:sp>
    </p:spTree>
    <p:extLst>
      <p:ext uri="{BB962C8B-B14F-4D97-AF65-F5344CB8AC3E}">
        <p14:creationId xmlns:p14="http://schemas.microsoft.com/office/powerpoint/2010/main" val="3042643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56</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990600" y="2114550"/>
            <a:ext cx="6934200" cy="523220"/>
          </a:xfrm>
          <a:prstGeom prst="rect">
            <a:avLst/>
          </a:prstGeom>
          <a:noFill/>
        </p:spPr>
        <p:txBody>
          <a:bodyPr wrap="square" rtlCol="0" anchor="ctr">
            <a:spAutoFit/>
          </a:bodyPr>
          <a:lstStyle/>
          <a:p>
            <a:pPr algn="ctr"/>
            <a:r>
              <a:rPr lang="en-US" sz="2800" b="1">
                <a:solidFill>
                  <a:schemeClr val="bg1"/>
                </a:solidFill>
                <a:latin typeface="Arial Black" panose="020B0604020202020204" pitchFamily="34" charset="0"/>
                <a:cs typeface="Arial Black" panose="020B0604020202020204" pitchFamily="34" charset="0"/>
              </a:rPr>
              <a:t>Services</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1926300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6522098" y="-9525"/>
            <a:ext cx="2630751"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57</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6721447" y="1954169"/>
            <a:ext cx="2743200" cy="523220"/>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Services</a:t>
            </a:r>
          </a:p>
        </p:txBody>
      </p:sp>
      <p:sp>
        <p:nvSpPr>
          <p:cNvPr id="4" name="TextBox 3">
            <a:extLst>
              <a:ext uri="{FF2B5EF4-FFF2-40B4-BE49-F238E27FC236}">
                <a16:creationId xmlns:a16="http://schemas.microsoft.com/office/drawing/2014/main" id="{E4252C34-EDB2-CD6E-800A-3D3260149261}"/>
              </a:ext>
            </a:extLst>
          </p:cNvPr>
          <p:cNvSpPr txBox="1"/>
          <p:nvPr/>
        </p:nvSpPr>
        <p:spPr>
          <a:xfrm>
            <a:off x="190499" y="239613"/>
            <a:ext cx="6170349" cy="4770537"/>
          </a:xfrm>
          <a:prstGeom prst="rect">
            <a:avLst/>
          </a:prstGeom>
          <a:noFill/>
        </p:spPr>
        <p:txBody>
          <a:bodyPr wrap="square">
            <a:spAutoFit/>
          </a:bodyPr>
          <a:lstStyle/>
          <a:p>
            <a:r>
              <a:rPr lang="en-US" sz="1600" b="1" u="sng" dirty="0">
                <a:solidFill>
                  <a:srgbClr val="009999"/>
                </a:solidFill>
              </a:rPr>
              <a:t>Services that Enroll</a:t>
            </a:r>
          </a:p>
          <a:p>
            <a:r>
              <a:rPr lang="en-US" sz="1600" dirty="0">
                <a:solidFill>
                  <a:srgbClr val="003366"/>
                </a:solidFill>
              </a:rPr>
              <a:t>Career Coaching is the service used by EOP providers to enroll a customer. This service is the only service that is manually entered in the Adult record all other services must be copied from EOP.</a:t>
            </a:r>
          </a:p>
          <a:p>
            <a:endParaRPr lang="en-US" sz="1600" dirty="0">
              <a:solidFill>
                <a:srgbClr val="003366"/>
              </a:solidFill>
            </a:endParaRPr>
          </a:p>
          <a:p>
            <a:r>
              <a:rPr lang="en-US" sz="1600" dirty="0">
                <a:solidFill>
                  <a:srgbClr val="003366"/>
                </a:solidFill>
              </a:rPr>
              <a:t>Career Coaching and Job Search Assistance are the two services that must be copied to the WIOA Adult fund from the EOP fund. EOP funds will not keep Adult funds open unless services are copied to the Adult fund. </a:t>
            </a:r>
          </a:p>
          <a:p>
            <a:endParaRPr lang="en-US" sz="1600" dirty="0">
              <a:solidFill>
                <a:srgbClr val="003366"/>
              </a:solidFill>
            </a:endParaRPr>
          </a:p>
          <a:p>
            <a:r>
              <a:rPr lang="en-US" sz="1600" dirty="0">
                <a:solidFill>
                  <a:srgbClr val="003366"/>
                </a:solidFill>
              </a:rPr>
              <a:t>If support service payments are made with WIOA Adult funds these must be entered only in the WIOA Adult record and not the EOP record.</a:t>
            </a:r>
          </a:p>
          <a:p>
            <a:endParaRPr lang="en-US" sz="1600" dirty="0">
              <a:solidFill>
                <a:srgbClr val="003366"/>
              </a:solidFill>
            </a:endParaRPr>
          </a:p>
          <a:p>
            <a:r>
              <a:rPr lang="en-US" sz="1600" b="1" u="sng" dirty="0">
                <a:solidFill>
                  <a:srgbClr val="009999"/>
                </a:solidFill>
              </a:rPr>
              <a:t>Services that Extend Participation (updates LQ Service Date)</a:t>
            </a:r>
          </a:p>
          <a:p>
            <a:r>
              <a:rPr lang="en-US" sz="1600" dirty="0">
                <a:solidFill>
                  <a:srgbClr val="003366"/>
                </a:solidFill>
              </a:rPr>
              <a:t>Career Coaching and Job Search Assistance are copied to the Adult record and extend Participation.</a:t>
            </a:r>
          </a:p>
          <a:p>
            <a:endParaRPr lang="en-US" sz="1600" dirty="0">
              <a:solidFill>
                <a:srgbClr val="003366"/>
              </a:solidFill>
            </a:endParaRPr>
          </a:p>
          <a:p>
            <a:r>
              <a:rPr lang="en-US" sz="1600" dirty="0">
                <a:solidFill>
                  <a:srgbClr val="003366"/>
                </a:solidFill>
              </a:rPr>
              <a:t>Payments do not extend Participation. </a:t>
            </a:r>
          </a:p>
          <a:p>
            <a:r>
              <a:rPr lang="en-US" sz="1600" dirty="0">
                <a:solidFill>
                  <a:srgbClr val="003366"/>
                </a:solidFill>
              </a:rPr>
              <a:t> </a:t>
            </a:r>
          </a:p>
        </p:txBody>
      </p:sp>
    </p:spTree>
    <p:extLst>
      <p:ext uri="{BB962C8B-B14F-4D97-AF65-F5344CB8AC3E}">
        <p14:creationId xmlns:p14="http://schemas.microsoft.com/office/powerpoint/2010/main" val="3631518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6248400" y="-9525"/>
            <a:ext cx="2904449" cy="516255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58</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6324600" y="1954169"/>
            <a:ext cx="2743200" cy="523220"/>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Services</a:t>
            </a:r>
          </a:p>
        </p:txBody>
      </p:sp>
      <p:sp>
        <p:nvSpPr>
          <p:cNvPr id="4" name="TextBox 3">
            <a:extLst>
              <a:ext uri="{FF2B5EF4-FFF2-40B4-BE49-F238E27FC236}">
                <a16:creationId xmlns:a16="http://schemas.microsoft.com/office/drawing/2014/main" id="{E4252C34-EDB2-CD6E-800A-3D3260149261}"/>
              </a:ext>
            </a:extLst>
          </p:cNvPr>
          <p:cNvSpPr txBox="1"/>
          <p:nvPr/>
        </p:nvSpPr>
        <p:spPr>
          <a:xfrm>
            <a:off x="228600" y="438150"/>
            <a:ext cx="6019800" cy="3170099"/>
          </a:xfrm>
          <a:prstGeom prst="rect">
            <a:avLst/>
          </a:prstGeom>
          <a:noFill/>
        </p:spPr>
        <p:txBody>
          <a:bodyPr wrap="square">
            <a:spAutoFit/>
          </a:bodyPr>
          <a:lstStyle/>
          <a:p>
            <a:r>
              <a:rPr lang="en-US" sz="1600" b="1" u="sng" dirty="0">
                <a:solidFill>
                  <a:srgbClr val="009999"/>
                </a:solidFill>
              </a:rPr>
              <a:t>Services</a:t>
            </a:r>
          </a:p>
          <a:p>
            <a:endParaRPr lang="en-US" sz="1400" dirty="0">
              <a:solidFill>
                <a:srgbClr val="003366"/>
              </a:solidFill>
            </a:endParaRPr>
          </a:p>
          <a:p>
            <a:r>
              <a:rPr lang="en-US" sz="1400" dirty="0">
                <a:solidFill>
                  <a:srgbClr val="003366"/>
                </a:solidFill>
              </a:rPr>
              <a:t>A change has been made to the definition of training completer in line with Federal reporting requirements.</a:t>
            </a:r>
          </a:p>
          <a:p>
            <a:endParaRPr lang="en-US" sz="1400" dirty="0">
              <a:solidFill>
                <a:srgbClr val="003366"/>
              </a:solidFill>
            </a:endParaRPr>
          </a:p>
          <a:p>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The new definition of Training Completer is when a pa</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ticipant has comp</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eted a </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p</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lanned </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p</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rogr</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m o</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f</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t</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aining with a “</a:t>
            </a:r>
            <a:r>
              <a:rPr lang="en-US" sz="1400" spc="-2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omplete” or “pa</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ss</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desi</a:t>
            </a:r>
            <a:r>
              <a:rPr lang="en-US" sz="1400" spc="-3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g</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nation from t</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 sc</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ool. T</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 training end </a:t>
            </a:r>
            <a:r>
              <a:rPr lang="en-US" sz="14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d</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te i</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the la</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 da</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 th</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participant </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tten</a:t>
            </a:r>
            <a:r>
              <a:rPr lang="en-US" sz="1400" spc="-3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d</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ed any se</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v</a:t>
            </a:r>
            <a:r>
              <a:rPr lang="en-US" sz="1400" spc="-3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ce provided </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s part of that t</a:t>
            </a:r>
            <a:r>
              <a:rPr lang="en-US" sz="14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ining </a:t>
            </a:r>
            <a:r>
              <a:rPr lang="en-US" sz="1400" b="1"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progr</a:t>
            </a:r>
            <a:r>
              <a:rPr lang="en-US" sz="1400" b="1"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spc="-15" dirty="0">
                <a:solidFill>
                  <a:srgbClr val="003366"/>
                </a:solidFill>
                <a:latin typeface="Calibri" panose="020F0502020204030204" pitchFamily="34" charset="0"/>
                <a:ea typeface="Times New Roman" panose="02020603050405020304" pitchFamily="18" charset="0"/>
                <a:cs typeface="Calibri" panose="020F0502020204030204" pitchFamily="34" charset="0"/>
              </a:rPr>
              <a:t>.</a:t>
            </a:r>
          </a:p>
          <a:p>
            <a:endParaRPr lang="en-US" sz="1400" dirty="0">
              <a:solidFill>
                <a:srgbClr val="003366"/>
              </a:solidFill>
              <a:latin typeface="Calibri" panose="020F0502020204030204" pitchFamily="34" charset="0"/>
              <a:ea typeface="Times New Roman" panose="02020603050405020304" pitchFamily="18" charset="0"/>
              <a:cs typeface="Calibri" panose="020F0502020204030204" pitchFamily="34" charset="0"/>
            </a:endParaRPr>
          </a:p>
          <a:p>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If a </a:t>
            </a:r>
            <a:r>
              <a:rPr lang="en-US" sz="1400" dirty="0">
                <a:solidFill>
                  <a:srgbClr val="003366"/>
                </a:solidFill>
                <a:latin typeface="Calibri" panose="020F0502020204030204" pitchFamily="34" charset="0"/>
                <a:ea typeface="Times New Roman" panose="02020603050405020304" pitchFamily="18" charset="0"/>
                <a:cs typeface="Calibri" panose="020F0502020204030204" pitchFamily="34" charset="0"/>
              </a:rPr>
              <a:t>WSPM </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Center only pays for one term of a multi term program,</a:t>
            </a:r>
            <a:r>
              <a:rPr lang="en-US" sz="1400" dirty="0">
                <a:solidFill>
                  <a:srgbClr val="003366"/>
                </a:solidFill>
                <a:latin typeface="Calibri" panose="020F0502020204030204" pitchFamily="34" charset="0"/>
                <a:ea typeface="Times New Roman" panose="02020603050405020304" pitchFamily="18" charset="0"/>
                <a:cs typeface="Calibri" panose="020F0502020204030204" pitchFamily="34" charset="0"/>
              </a:rPr>
              <a:t> they are not allowed to enter the training as a status of Completed until the entire program is completed regardless of how many terms the Center paid for. </a:t>
            </a:r>
            <a:endParaRPr lang="en-US" sz="1600" dirty="0">
              <a:solidFill>
                <a:srgbClr val="009999"/>
              </a:solidFill>
            </a:endParaRPr>
          </a:p>
          <a:p>
            <a:endParaRPr lang="en-US" sz="1600" dirty="0"/>
          </a:p>
        </p:txBody>
      </p:sp>
    </p:spTree>
    <p:extLst>
      <p:ext uri="{BB962C8B-B14F-4D97-AF65-F5344CB8AC3E}">
        <p14:creationId xmlns:p14="http://schemas.microsoft.com/office/powerpoint/2010/main" val="3013756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59</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990600" y="2114550"/>
            <a:ext cx="6934200" cy="523220"/>
          </a:xfrm>
          <a:prstGeom prst="rect">
            <a:avLst/>
          </a:prstGeom>
          <a:noFill/>
        </p:spPr>
        <p:txBody>
          <a:bodyPr wrap="square" rtlCol="0" anchor="ctr">
            <a:spAutoFit/>
          </a:bodyPr>
          <a:lstStyle/>
          <a:p>
            <a:pPr algn="ctr"/>
            <a:r>
              <a:rPr lang="en-US" sz="2800" b="1">
                <a:solidFill>
                  <a:schemeClr val="bg1"/>
                </a:solidFill>
                <a:latin typeface="Arial Black" panose="020B0604020202020204" pitchFamily="34" charset="0"/>
                <a:cs typeface="Arial Black" panose="020B0604020202020204" pitchFamily="34" charset="0"/>
              </a:rPr>
              <a:t>Planned Exit &amp; Follow-up Services</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383964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What’s Changed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0" y="-386709"/>
            <a:ext cx="5638800" cy="5693866"/>
          </a:xfrm>
          <a:prstGeom prst="rect">
            <a:avLst/>
          </a:prstGeom>
          <a:noFill/>
        </p:spPr>
        <p:txBody>
          <a:bodyPr wrap="square" rtlCol="0" anchor="ctr">
            <a:spAutoFit/>
          </a:bodyPr>
          <a:lstStyle/>
          <a:p>
            <a:pPr marL="0" marR="0">
              <a:spcBef>
                <a:spcPts val="20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endParaRPr lang="en-US" sz="14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endParaRPr lang="en-US" sz="1400" b="1" u="sng"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Priority of Service – Basic </a:t>
            </a:r>
            <a:r>
              <a:rPr lang="en-US" sz="1600" b="1" u="sng"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Skills Deficient</a:t>
            </a:r>
          </a:p>
          <a:p>
            <a:pPr marL="0" marR="0">
              <a:spcBef>
                <a:spcPts val="200"/>
              </a:spcBef>
              <a:spcAft>
                <a:spcPts val="0"/>
              </a:spcAft>
            </a:pP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Added the ability to track basic skills deficient status.</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Other I-Trac Registration &amp; Documentation Updates</a:t>
            </a:r>
          </a:p>
          <a:p>
            <a:pPr marL="0" marR="0">
              <a:spcBef>
                <a:spcPts val="0"/>
              </a:spcBef>
              <a:spcAft>
                <a:spcPts val="0"/>
              </a:spcAft>
            </a:pP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There are some new data elements that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need to </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be captured for registration and some documentation requirements have changed.</a:t>
            </a: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1600" b="1" u="sng"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Disability Program Co-Enrollment</a:t>
            </a:r>
          </a:p>
          <a:p>
            <a:pPr marL="0" marR="0">
              <a:spcBef>
                <a:spcPts val="0"/>
              </a:spcBef>
              <a:spcAft>
                <a:spcPts val="0"/>
              </a:spcAft>
            </a:pP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For individuals who self-identify they are a person with a disability, there are additional data collection elements related to enrollment into other publicly funded programs.</a:t>
            </a: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u="sng"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Follow-up &amp; Planned Exit</a:t>
            </a:r>
          </a:p>
          <a:p>
            <a:pPr marL="0" marR="0">
              <a:spcBef>
                <a:spcPts val="0"/>
              </a:spcBef>
              <a:spcAft>
                <a:spcPts val="0"/>
              </a:spcAft>
            </a:pP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WIOA Follow-up </a:t>
            </a:r>
            <a:r>
              <a:rPr lang="en-US" sz="1600" dirty="0">
                <a:solidFill>
                  <a:srgbClr val="003366"/>
                </a:solidFill>
                <a:latin typeface="Calibri" panose="020F0502020204030204" pitchFamily="34" charset="0"/>
                <a:ea typeface="Calibri" panose="020F0502020204030204" pitchFamily="34" charset="0"/>
                <a:cs typeface="Times New Roman" panose="02020603050405020304" pitchFamily="18" charset="0"/>
              </a:rPr>
              <a:t>services are</a:t>
            </a:r>
            <a:r>
              <a:rPr lang="en-US" sz="16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rPr>
              <a:t> now required to be offered for participants placed into employment and available for other participants that may need limited assistance post-exit.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6</a:t>
            </a:fld>
            <a:endParaRPr lang="en-US"/>
          </a:p>
        </p:txBody>
      </p:sp>
    </p:spTree>
    <p:extLst>
      <p:ext uri="{BB962C8B-B14F-4D97-AF65-F5344CB8AC3E}">
        <p14:creationId xmlns:p14="http://schemas.microsoft.com/office/powerpoint/2010/main" val="3815728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310140"/>
            <a:ext cx="2670594" cy="523220"/>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Exit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352800" y="725093"/>
            <a:ext cx="4648200" cy="3693319"/>
          </a:xfrm>
          <a:prstGeom prst="rect">
            <a:avLst/>
          </a:prstGeom>
          <a:noFill/>
        </p:spPr>
        <p:txBody>
          <a:bodyPr wrap="square" rtlCol="0" anchor="ctr">
            <a:spAutoFit/>
          </a:bodyPr>
          <a:lstStyle/>
          <a:p>
            <a:pPr marL="285750" indent="-285750">
              <a:buFont typeface="Arial" panose="020B0604020202020204" pitchFamily="34" charset="0"/>
              <a:buChar char="•"/>
            </a:pPr>
            <a:r>
              <a:rPr lang="en-US" dirty="0">
                <a:solidFill>
                  <a:srgbClr val="003366"/>
                </a:solidFill>
              </a:rPr>
              <a:t>EOP providers should try as best as possible to keep the Exit date in EOP the same as the Exit date in WIOA Adult. </a:t>
            </a:r>
          </a:p>
          <a:p>
            <a:endParaRPr lang="en-US" dirty="0">
              <a:solidFill>
                <a:srgbClr val="003366"/>
              </a:solidFill>
              <a:cs typeface="Arial" panose="020B0604020202020204" pitchFamily="34" charset="0"/>
            </a:endParaRPr>
          </a:p>
          <a:p>
            <a:pPr marL="285750" indent="-285750">
              <a:buFont typeface="Arial" panose="020B0604020202020204" pitchFamily="34" charset="0"/>
              <a:buChar char="•"/>
            </a:pPr>
            <a:r>
              <a:rPr lang="en-US" dirty="0">
                <a:solidFill>
                  <a:srgbClr val="003366"/>
                </a:solidFill>
                <a:cs typeface="Arial" panose="020B0604020202020204" pitchFamily="34" charset="0"/>
              </a:rPr>
              <a:t>Staff can manually enter a Planned Exit status in WIOA Adult- definition of this is on the next slide but this is not considered an actual Exit.</a:t>
            </a:r>
          </a:p>
          <a:p>
            <a:endParaRPr lang="en-US" dirty="0">
              <a:solidFill>
                <a:srgbClr val="003366"/>
              </a:solidFill>
              <a:cs typeface="Arial" panose="020B0604020202020204" pitchFamily="34" charset="0"/>
            </a:endParaRPr>
          </a:p>
          <a:p>
            <a:pPr marL="285750" indent="-285750">
              <a:buFont typeface="Arial" panose="020B0604020202020204" pitchFamily="34" charset="0"/>
              <a:buChar char="•"/>
            </a:pPr>
            <a:r>
              <a:rPr lang="en-US" dirty="0">
                <a:solidFill>
                  <a:srgbClr val="003366"/>
                </a:solidFill>
                <a:cs typeface="Arial" panose="020B0604020202020204" pitchFamily="34" charset="0"/>
              </a:rPr>
              <a:t> Exit is when the customer goes 90 days without a grant funded service.</a:t>
            </a:r>
          </a:p>
          <a:p>
            <a:endParaRPr lang="en-US" dirty="0">
              <a:solidFill>
                <a:srgbClr val="003366"/>
              </a:solidFill>
              <a:cs typeface="Arial" panose="020B0604020202020204" pitchFamily="34" charset="0"/>
            </a:endParaRPr>
          </a:p>
          <a:p>
            <a:pPr marL="285750" indent="-285750">
              <a:buFont typeface="Arial" panose="020B0604020202020204" pitchFamily="34" charset="0"/>
              <a:buChar char="•"/>
            </a:pPr>
            <a:r>
              <a:rPr lang="en-US" dirty="0">
                <a:solidFill>
                  <a:srgbClr val="003366"/>
                </a:solidFill>
                <a:cs typeface="Arial" panose="020B0604020202020204" pitchFamily="34" charset="0"/>
              </a:rPr>
              <a:t>Exit is system automated</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60</a:t>
            </a:fld>
            <a:endParaRPr lang="en-US"/>
          </a:p>
        </p:txBody>
      </p:sp>
    </p:spTree>
    <p:extLst>
      <p:ext uri="{BB962C8B-B14F-4D97-AF65-F5344CB8AC3E}">
        <p14:creationId xmlns:p14="http://schemas.microsoft.com/office/powerpoint/2010/main" val="2423952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35021" y="-2181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1879253"/>
            <a:ext cx="2670594" cy="1384995"/>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What is a Planned Exit?</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352800" y="248046"/>
            <a:ext cx="4648200" cy="4647426"/>
          </a:xfrm>
          <a:prstGeom prst="rect">
            <a:avLst/>
          </a:prstGeom>
          <a:noFill/>
        </p:spPr>
        <p:txBody>
          <a:bodyPr wrap="square" rtlCol="0" anchor="ctr">
            <a:spAutoFit/>
          </a:bodyPr>
          <a:lstStyle/>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NEW, but does not mean Exit.</a:t>
            </a: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It is a point in time before a customer is Auto-Exited when staff would like to begin to deliver follow-up program services only.  This is a plan to Exit.</a:t>
            </a: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Staff manually add Planned Exit (Outcomes Tab, Program Status Control) as a trigger to lock in-program service controls and unlock follow-up program service controls.</a:t>
            </a: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It can be reversed before auto-exit, if the customer needs in-program services again.  (Staff end, not delete, all follow-up services, and Grant Admin helps to delete the Planned Exit.)</a:t>
            </a: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An Exit status will auto populate 90 days after the Planned Exit date and the date will be the date of the last in program qualifying service.</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61</a:t>
            </a:fld>
            <a:endParaRPr lang="en-US"/>
          </a:p>
        </p:txBody>
      </p:sp>
    </p:spTree>
    <p:extLst>
      <p:ext uri="{BB962C8B-B14F-4D97-AF65-F5344CB8AC3E}">
        <p14:creationId xmlns:p14="http://schemas.microsoft.com/office/powerpoint/2010/main" val="2111404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Follow-up Services</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200399" y="-198229"/>
            <a:ext cx="5262465" cy="5539978"/>
          </a:xfrm>
          <a:prstGeom prst="rect">
            <a:avLst/>
          </a:prstGeom>
          <a:noFill/>
        </p:spPr>
        <p:txBody>
          <a:bodyPr wrap="square" rtlCol="0" anchor="ctr">
            <a:spAutoFit/>
          </a:bodyPr>
          <a:lstStyle/>
          <a:p>
            <a:pPr marL="0" marR="0">
              <a:spcBef>
                <a:spcPts val="0"/>
              </a:spcBef>
              <a:spcAft>
                <a:spcPts val="0"/>
              </a:spcAft>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tabLst>
                <a:tab pos="457200" algn="l"/>
              </a:tabLst>
            </a:pP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WIOA Follow-Up Se</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vices are p</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r</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ovided upon a part</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cipant’s </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omp</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l</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et</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i</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on o</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f</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their service strategy and are i</a:t>
            </a:r>
            <a:r>
              <a:rPr lang="en-US" sz="16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n</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tended to help th</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e</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participant be s</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u</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ccessful in emp</a:t>
            </a:r>
            <a:r>
              <a:rPr lang="en-US" sz="1600" spc="-15"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l</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oyment. </a:t>
            </a:r>
          </a:p>
          <a:p>
            <a:pPr>
              <a:tabLst>
                <a:tab pos="457200" algn="l"/>
              </a:tabLst>
            </a:pPr>
            <a:endPar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tabLst>
                <a:tab pos="457200" algn="l"/>
              </a:tabLst>
            </a:pP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WIOA Follow-up services must be offered to all participants upon the start of their employment.  Follow-Up services must also  be made available to any  participant fol</a:t>
            </a:r>
            <a:r>
              <a:rPr lang="en-US" sz="1600" spc="-2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l</a:t>
            </a: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owing Exit from the program unless the participant declines to receive them, or the participant cannot be located or contacted. </a:t>
            </a:r>
          </a:p>
          <a:p>
            <a:pPr>
              <a:tabLst>
                <a:tab pos="457200" algn="l"/>
              </a:tabLst>
            </a:pPr>
            <a:endPar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tabLst>
                <a:tab pos="457200" algn="l"/>
              </a:tabLst>
            </a:pP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WIOA Follow-Up services are available for up to 12 months.  Career Coaching and Job Search Assistance are the Follow-Up Services in WIOA Adult. </a:t>
            </a:r>
          </a:p>
          <a:p>
            <a:pPr>
              <a:tabLst>
                <a:tab pos="457200" algn="l"/>
              </a:tabLst>
            </a:pPr>
            <a:endPar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tabLst>
                <a:tab pos="457200" algn="l"/>
              </a:tabLst>
            </a:pPr>
            <a:r>
              <a:rPr lang="en-US" sz="1600" b="1" dirty="0">
                <a:solidFill>
                  <a:srgbClr val="003366"/>
                </a:solidFill>
                <a:latin typeface="Calibri" panose="020F0502020204030204" pitchFamily="34" charset="0"/>
                <a:ea typeface="Times New Roman" panose="02020603050405020304" pitchFamily="18" charset="0"/>
                <a:cs typeface="Calibri" panose="020F0502020204030204" pitchFamily="34" charset="0"/>
              </a:rPr>
              <a:t>Training and support services are not allowed in Follow-Up with WIOA Adult funds.</a:t>
            </a:r>
            <a:endParaRPr lang="en-US" sz="1600" b="1"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endParaRPr>
          </a:p>
          <a:p>
            <a:pPr>
              <a:tabLst>
                <a:tab pos="457200" algn="l"/>
              </a:tabLst>
            </a:pPr>
            <a:r>
              <a:rPr lang="en-US" sz="16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a:t>
            </a:r>
          </a:p>
          <a:p>
            <a:pPr defTabSz="457886">
              <a:buClr>
                <a:schemeClr val="tx2">
                  <a:lumMod val="75000"/>
                </a:schemeClr>
              </a:buClr>
              <a:defRPr/>
            </a:pPr>
            <a:endParaRPr lang="en-US" sz="1600" spc="-15" dirty="0">
              <a:solidFill>
                <a:srgbClr val="003366"/>
              </a:solidFill>
              <a:ea typeface="Times New Roman" panose="02020603050405020304" pitchFamily="18" charset="0"/>
              <a:cs typeface="Calibri" panose="020F0502020204030204" pitchFamily="34" charset="0"/>
            </a:endParaRPr>
          </a:p>
          <a:p>
            <a:pPr defTabSz="457886">
              <a:buClr>
                <a:schemeClr val="tx2">
                  <a:lumMod val="75000"/>
                </a:schemeClr>
              </a:buClr>
              <a:defRPr/>
            </a:pPr>
            <a:endParaRPr lang="en-US" sz="1600" dirty="0">
              <a:solidFill>
                <a:srgbClr val="003366"/>
              </a:solidFill>
              <a:effectLst/>
              <a:ea typeface="Times New Roman" panose="02020603050405020304" pitchFamily="18" charset="0"/>
              <a:cs typeface="Calibri" panose="020F050202020403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62</a:t>
            </a:fld>
            <a:endParaRPr lang="en-US"/>
          </a:p>
        </p:txBody>
      </p:sp>
    </p:spTree>
    <p:extLst>
      <p:ext uri="{BB962C8B-B14F-4D97-AF65-F5344CB8AC3E}">
        <p14:creationId xmlns:p14="http://schemas.microsoft.com/office/powerpoint/2010/main" val="918592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Follow-up Services</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200400" y="171101"/>
            <a:ext cx="4800600" cy="4801314"/>
          </a:xfrm>
          <a:prstGeom prst="rect">
            <a:avLst/>
          </a:prstGeom>
          <a:noFill/>
        </p:spPr>
        <p:txBody>
          <a:bodyPr wrap="square" rtlCol="0" anchor="ctr">
            <a:spAutoFit/>
          </a:bodyPr>
          <a:lstStyle/>
          <a:p>
            <a:pPr marL="285750" indent="-285750">
              <a:spcBef>
                <a:spcPts val="1200"/>
              </a:spcBef>
              <a:buFont typeface="Arial" panose="020B0604020202020204" pitchFamily="34" charset="0"/>
              <a:buChar char="•"/>
            </a:pPr>
            <a:r>
              <a:rPr lang="en-US" sz="1600" dirty="0">
                <a:solidFill>
                  <a:srgbClr val="003366"/>
                </a:solidFill>
                <a:effectLst/>
                <a:ea typeface="Times New Roman" panose="02020603050405020304" pitchFamily="18" charset="0"/>
                <a:cs typeface="Calibri" panose="020F0502020204030204" pitchFamily="34" charset="0"/>
              </a:rPr>
              <a:t>The types of </a:t>
            </a:r>
            <a:r>
              <a:rPr lang="en-US" sz="1600" spc="-15" dirty="0">
                <a:solidFill>
                  <a:srgbClr val="003366"/>
                </a:solidFill>
                <a:ea typeface="Times New Roman" panose="02020603050405020304" pitchFamily="18" charset="0"/>
                <a:cs typeface="Calibri" panose="020F0502020204030204" pitchFamily="34" charset="0"/>
              </a:rPr>
              <a:t>F</a:t>
            </a:r>
            <a:r>
              <a:rPr lang="en-US" sz="1600" dirty="0">
                <a:solidFill>
                  <a:srgbClr val="003366"/>
                </a:solidFill>
                <a:effectLst/>
                <a:ea typeface="Times New Roman" panose="02020603050405020304" pitchFamily="18" charset="0"/>
                <a:cs typeface="Calibri" panose="020F0502020204030204" pitchFamily="34" charset="0"/>
              </a:rPr>
              <a:t>ollow-Up se</a:t>
            </a:r>
            <a:r>
              <a:rPr lang="en-US" sz="1600" spc="-15" dirty="0">
                <a:solidFill>
                  <a:srgbClr val="003366"/>
                </a:solidFill>
                <a:effectLst/>
                <a:ea typeface="Times New Roman" panose="02020603050405020304" pitchFamily="18" charset="0"/>
                <a:cs typeface="Calibri" panose="020F0502020204030204" pitchFamily="34" charset="0"/>
              </a:rPr>
              <a:t>r</a:t>
            </a:r>
            <a:r>
              <a:rPr lang="en-US" sz="1600" dirty="0">
                <a:solidFill>
                  <a:srgbClr val="003366"/>
                </a:solidFill>
                <a:effectLst/>
                <a:ea typeface="Times New Roman" panose="02020603050405020304" pitchFamily="18" charset="0"/>
                <a:cs typeface="Calibri" panose="020F0502020204030204" pitchFamily="34" charset="0"/>
              </a:rPr>
              <a:t>vices p</a:t>
            </a:r>
            <a:r>
              <a:rPr lang="en-US" sz="1600" spc="-15" dirty="0">
                <a:solidFill>
                  <a:srgbClr val="003366"/>
                </a:solidFill>
                <a:effectLst/>
                <a:ea typeface="Times New Roman" panose="02020603050405020304" pitchFamily="18" charset="0"/>
                <a:cs typeface="Calibri" panose="020F0502020204030204" pitchFamily="34" charset="0"/>
              </a:rPr>
              <a:t>r</a:t>
            </a:r>
            <a:r>
              <a:rPr lang="en-US" sz="1600" dirty="0">
                <a:solidFill>
                  <a:srgbClr val="003366"/>
                </a:solidFill>
                <a:effectLst/>
                <a:ea typeface="Times New Roman" panose="02020603050405020304" pitchFamily="18" charset="0"/>
                <a:cs typeface="Calibri" panose="020F0502020204030204" pitchFamily="34" charset="0"/>
              </a:rPr>
              <a:t>ovided</a:t>
            </a:r>
            <a:r>
              <a:rPr lang="en-US" sz="1600" spc="-15" dirty="0">
                <a:solidFill>
                  <a:srgbClr val="003366"/>
                </a:solidFill>
                <a:effectLst/>
                <a:ea typeface="Times New Roman" panose="02020603050405020304" pitchFamily="18" charset="0"/>
                <a:cs typeface="Calibri" panose="020F0502020204030204" pitchFamily="34" charset="0"/>
              </a:rPr>
              <a:t>,</a:t>
            </a:r>
            <a:r>
              <a:rPr lang="en-US" sz="1600" dirty="0">
                <a:solidFill>
                  <a:srgbClr val="003366"/>
                </a:solidFill>
                <a:effectLst/>
                <a:ea typeface="Times New Roman" panose="02020603050405020304" pitchFamily="18" charset="0"/>
                <a:cs typeface="Calibri" panose="020F0502020204030204" pitchFamily="34" charset="0"/>
              </a:rPr>
              <a:t> must </a:t>
            </a:r>
            <a:r>
              <a:rPr lang="en-US" sz="1600" spc="-20" dirty="0">
                <a:solidFill>
                  <a:srgbClr val="003366"/>
                </a:solidFill>
                <a:effectLst/>
                <a:ea typeface="Times New Roman" panose="02020603050405020304" pitchFamily="18" charset="0"/>
                <a:cs typeface="Calibri" panose="020F0502020204030204" pitchFamily="34" charset="0"/>
              </a:rPr>
              <a:t>b</a:t>
            </a:r>
            <a:r>
              <a:rPr lang="en-US" sz="1600" dirty="0">
                <a:solidFill>
                  <a:srgbClr val="003366"/>
                </a:solidFill>
                <a:effectLst/>
                <a:ea typeface="Times New Roman" panose="02020603050405020304" pitchFamily="18" charset="0"/>
                <a:cs typeface="Calibri" panose="020F0502020204030204" pitchFamily="34" charset="0"/>
              </a:rPr>
              <a:t>e dete</a:t>
            </a:r>
            <a:r>
              <a:rPr lang="en-US" sz="1600" spc="-15" dirty="0">
                <a:solidFill>
                  <a:srgbClr val="003366"/>
                </a:solidFill>
                <a:effectLst/>
                <a:ea typeface="Times New Roman" panose="02020603050405020304" pitchFamily="18" charset="0"/>
                <a:cs typeface="Calibri" panose="020F0502020204030204" pitchFamily="34" charset="0"/>
              </a:rPr>
              <a:t>r</a:t>
            </a:r>
            <a:r>
              <a:rPr lang="en-US" sz="1600" dirty="0">
                <a:solidFill>
                  <a:srgbClr val="003366"/>
                </a:solidFill>
                <a:effectLst/>
                <a:ea typeface="Times New Roman" panose="02020603050405020304" pitchFamily="18" charset="0"/>
                <a:cs typeface="Calibri" panose="020F0502020204030204" pitchFamily="34" charset="0"/>
              </a:rPr>
              <a:t>mined </a:t>
            </a:r>
            <a:r>
              <a:rPr lang="en-US" sz="1600" spc="-15" dirty="0">
                <a:solidFill>
                  <a:srgbClr val="003366"/>
                </a:solidFill>
                <a:effectLst/>
                <a:ea typeface="Times New Roman" panose="02020603050405020304" pitchFamily="18" charset="0"/>
                <a:cs typeface="Calibri" panose="020F0502020204030204" pitchFamily="34" charset="0"/>
              </a:rPr>
              <a:t>b</a:t>
            </a:r>
            <a:r>
              <a:rPr lang="en-US" sz="1600" dirty="0">
                <a:solidFill>
                  <a:srgbClr val="003366"/>
                </a:solidFill>
                <a:effectLst/>
                <a:ea typeface="Times New Roman" panose="02020603050405020304" pitchFamily="18" charset="0"/>
                <a:cs typeface="Calibri" panose="020F0502020204030204" pitchFamily="34" charset="0"/>
              </a:rPr>
              <a:t>ased on the </a:t>
            </a:r>
            <a:r>
              <a:rPr lang="en-US" sz="1600" spc="-15" dirty="0">
                <a:solidFill>
                  <a:srgbClr val="003366"/>
                </a:solidFill>
                <a:effectLst/>
                <a:ea typeface="Times New Roman" panose="02020603050405020304" pitchFamily="18" charset="0"/>
                <a:cs typeface="Calibri" panose="020F0502020204030204" pitchFamily="34" charset="0"/>
              </a:rPr>
              <a:t>n</a:t>
            </a:r>
            <a:r>
              <a:rPr lang="en-US" sz="1600" dirty="0">
                <a:solidFill>
                  <a:srgbClr val="003366"/>
                </a:solidFill>
                <a:effectLst/>
                <a:ea typeface="Times New Roman" panose="02020603050405020304" pitchFamily="18" charset="0"/>
                <a:cs typeface="Calibri" panose="020F0502020204030204" pitchFamily="34" charset="0"/>
              </a:rPr>
              <a:t>eeds of t</a:t>
            </a:r>
            <a:r>
              <a:rPr lang="en-US" sz="1600" spc="-20" dirty="0">
                <a:solidFill>
                  <a:srgbClr val="003366"/>
                </a:solidFill>
                <a:effectLst/>
                <a:ea typeface="Times New Roman" panose="02020603050405020304" pitchFamily="18" charset="0"/>
                <a:cs typeface="Calibri" panose="020F0502020204030204" pitchFamily="34" charset="0"/>
              </a:rPr>
              <a:t>h</a:t>
            </a:r>
            <a:r>
              <a:rPr lang="en-US" sz="1600" dirty="0">
                <a:solidFill>
                  <a:srgbClr val="003366"/>
                </a:solidFill>
                <a:effectLst/>
                <a:ea typeface="Times New Roman" panose="02020603050405020304" pitchFamily="18" charset="0"/>
                <a:cs typeface="Calibri" panose="020F0502020204030204" pitchFamily="34" charset="0"/>
              </a:rPr>
              <a:t>e participant; there</a:t>
            </a:r>
            <a:r>
              <a:rPr lang="en-US" sz="1600" spc="-15" dirty="0">
                <a:solidFill>
                  <a:srgbClr val="003366"/>
                </a:solidFill>
                <a:effectLst/>
                <a:ea typeface="Times New Roman" panose="02020603050405020304" pitchFamily="18" charset="0"/>
                <a:cs typeface="Calibri" panose="020F0502020204030204" pitchFamily="34" charset="0"/>
              </a:rPr>
              <a:t>f</a:t>
            </a:r>
            <a:r>
              <a:rPr lang="en-US" sz="1600" dirty="0">
                <a:solidFill>
                  <a:srgbClr val="003366"/>
                </a:solidFill>
                <a:effectLst/>
                <a:ea typeface="Times New Roman" panose="02020603050405020304" pitchFamily="18" charset="0"/>
                <a:cs typeface="Calibri" panose="020F0502020204030204" pitchFamily="34" charset="0"/>
              </a:rPr>
              <a:t>ore</a:t>
            </a:r>
            <a:r>
              <a:rPr lang="en-US" sz="1600" spc="-15" dirty="0">
                <a:solidFill>
                  <a:srgbClr val="003366"/>
                </a:solidFill>
                <a:effectLst/>
                <a:ea typeface="Times New Roman" panose="02020603050405020304" pitchFamily="18" charset="0"/>
                <a:cs typeface="Calibri" panose="020F0502020204030204" pitchFamily="34" charset="0"/>
              </a:rPr>
              <a:t>,</a:t>
            </a:r>
            <a:r>
              <a:rPr lang="en-US" sz="1600" dirty="0">
                <a:solidFill>
                  <a:srgbClr val="003366"/>
                </a:solidFill>
                <a:effectLst/>
                <a:ea typeface="Times New Roman" panose="02020603050405020304" pitchFamily="18" charset="0"/>
                <a:cs typeface="Calibri" panose="020F0502020204030204" pitchFamily="34" charset="0"/>
              </a:rPr>
              <a:t> the type and in</a:t>
            </a:r>
            <a:r>
              <a:rPr lang="en-US" sz="1600" spc="-15" dirty="0">
                <a:solidFill>
                  <a:srgbClr val="003366"/>
                </a:solidFill>
                <a:effectLst/>
                <a:ea typeface="Times New Roman" panose="02020603050405020304" pitchFamily="18" charset="0"/>
                <a:cs typeface="Calibri" panose="020F0502020204030204" pitchFamily="34" charset="0"/>
              </a:rPr>
              <a:t>t</a:t>
            </a:r>
            <a:r>
              <a:rPr lang="en-US" sz="1600" dirty="0">
                <a:solidFill>
                  <a:srgbClr val="003366"/>
                </a:solidFill>
                <a:effectLst/>
                <a:ea typeface="Times New Roman" panose="02020603050405020304" pitchFamily="18" charset="0"/>
                <a:cs typeface="Calibri" panose="020F0502020204030204" pitchFamily="34" charset="0"/>
              </a:rPr>
              <a:t>ensi</a:t>
            </a:r>
            <a:r>
              <a:rPr lang="en-US" sz="1600" spc="-15" dirty="0">
                <a:solidFill>
                  <a:srgbClr val="003366"/>
                </a:solidFill>
                <a:effectLst/>
                <a:ea typeface="Times New Roman" panose="02020603050405020304" pitchFamily="18" charset="0"/>
                <a:cs typeface="Calibri" panose="020F0502020204030204" pitchFamily="34" charset="0"/>
              </a:rPr>
              <a:t>t</a:t>
            </a:r>
            <a:r>
              <a:rPr lang="en-US" sz="1600" dirty="0">
                <a:solidFill>
                  <a:srgbClr val="003366"/>
                </a:solidFill>
                <a:effectLst/>
                <a:ea typeface="Times New Roman" panose="02020603050405020304" pitchFamily="18" charset="0"/>
                <a:cs typeface="Calibri" panose="020F0502020204030204" pitchFamily="34" charset="0"/>
              </a:rPr>
              <a:t>y of se</a:t>
            </a:r>
            <a:r>
              <a:rPr lang="en-US" sz="1600" spc="-15" dirty="0">
                <a:solidFill>
                  <a:srgbClr val="003366"/>
                </a:solidFill>
                <a:effectLst/>
                <a:ea typeface="Times New Roman" panose="02020603050405020304" pitchFamily="18" charset="0"/>
                <a:cs typeface="Calibri" panose="020F0502020204030204" pitchFamily="34" charset="0"/>
              </a:rPr>
              <a:t>r</a:t>
            </a:r>
            <a:r>
              <a:rPr lang="en-US" sz="1600" dirty="0">
                <a:solidFill>
                  <a:srgbClr val="003366"/>
                </a:solidFill>
                <a:effectLst/>
                <a:ea typeface="Times New Roman" panose="02020603050405020304" pitchFamily="18" charset="0"/>
                <a:cs typeface="Calibri" panose="020F0502020204030204" pitchFamily="34" charset="0"/>
              </a:rPr>
              <a:t>vi</a:t>
            </a:r>
            <a:r>
              <a:rPr lang="en-US" sz="1600" spc="-15" dirty="0">
                <a:solidFill>
                  <a:srgbClr val="003366"/>
                </a:solidFill>
                <a:effectLst/>
                <a:ea typeface="Times New Roman" panose="02020603050405020304" pitchFamily="18" charset="0"/>
                <a:cs typeface="Calibri" panose="020F0502020204030204" pitchFamily="34" charset="0"/>
              </a:rPr>
              <a:t>c</a:t>
            </a:r>
            <a:r>
              <a:rPr lang="en-US" sz="1600" dirty="0">
                <a:solidFill>
                  <a:srgbClr val="003366"/>
                </a:solidFill>
                <a:effectLst/>
                <a:ea typeface="Times New Roman" panose="02020603050405020304" pitchFamily="18" charset="0"/>
                <a:cs typeface="Calibri" panose="020F0502020204030204" pitchFamily="34" charset="0"/>
              </a:rPr>
              <a:t>es will dif</a:t>
            </a:r>
            <a:r>
              <a:rPr lang="en-US" sz="1600" spc="-20" dirty="0">
                <a:solidFill>
                  <a:srgbClr val="003366"/>
                </a:solidFill>
                <a:effectLst/>
                <a:ea typeface="Times New Roman" panose="02020603050405020304" pitchFamily="18" charset="0"/>
                <a:cs typeface="Calibri" panose="020F0502020204030204" pitchFamily="34" charset="0"/>
              </a:rPr>
              <a:t>f</a:t>
            </a:r>
            <a:r>
              <a:rPr lang="en-US" sz="1600" dirty="0">
                <a:solidFill>
                  <a:srgbClr val="003366"/>
                </a:solidFill>
                <a:effectLst/>
                <a:ea typeface="Times New Roman" panose="02020603050405020304" pitchFamily="18" charset="0"/>
                <a:cs typeface="Calibri" panose="020F0502020204030204" pitchFamily="34" charset="0"/>
              </a:rPr>
              <a:t>er </a:t>
            </a:r>
            <a:r>
              <a:rPr lang="en-US" sz="1600" spc="-15" dirty="0">
                <a:solidFill>
                  <a:srgbClr val="003366"/>
                </a:solidFill>
                <a:effectLst/>
                <a:ea typeface="Times New Roman" panose="02020603050405020304" pitchFamily="18" charset="0"/>
                <a:cs typeface="Calibri" panose="020F0502020204030204" pitchFamily="34" charset="0"/>
              </a:rPr>
              <a:t>f</a:t>
            </a:r>
            <a:r>
              <a:rPr lang="en-US" sz="1600" dirty="0">
                <a:solidFill>
                  <a:srgbClr val="003366"/>
                </a:solidFill>
                <a:effectLst/>
                <a:ea typeface="Times New Roman" panose="02020603050405020304" pitchFamily="18" charset="0"/>
                <a:cs typeface="Calibri" panose="020F0502020204030204" pitchFamily="34" charset="0"/>
              </a:rPr>
              <a:t>or e</a:t>
            </a:r>
            <a:r>
              <a:rPr lang="en-US" sz="1600" spc="-15" dirty="0">
                <a:solidFill>
                  <a:srgbClr val="003366"/>
                </a:solidFill>
                <a:effectLst/>
                <a:ea typeface="Times New Roman" panose="02020603050405020304" pitchFamily="18" charset="0"/>
                <a:cs typeface="Calibri" panose="020F0502020204030204" pitchFamily="34" charset="0"/>
              </a:rPr>
              <a:t>a</a:t>
            </a:r>
            <a:r>
              <a:rPr lang="en-US" sz="1600" dirty="0">
                <a:solidFill>
                  <a:srgbClr val="003366"/>
                </a:solidFill>
                <a:effectLst/>
                <a:ea typeface="Times New Roman" panose="02020603050405020304" pitchFamily="18" charset="0"/>
                <a:cs typeface="Calibri" panose="020F0502020204030204" pitchFamily="34" charset="0"/>
              </a:rPr>
              <a:t>ch part</a:t>
            </a:r>
            <a:r>
              <a:rPr lang="en-US" sz="1600" spc="-15" dirty="0">
                <a:solidFill>
                  <a:srgbClr val="003366"/>
                </a:solidFill>
                <a:effectLst/>
                <a:ea typeface="Times New Roman" panose="02020603050405020304" pitchFamily="18" charset="0"/>
                <a:cs typeface="Calibri" panose="020F0502020204030204" pitchFamily="34" charset="0"/>
              </a:rPr>
              <a:t>i</a:t>
            </a:r>
            <a:r>
              <a:rPr lang="en-US" sz="1600" dirty="0">
                <a:solidFill>
                  <a:srgbClr val="003366"/>
                </a:solidFill>
                <a:effectLst/>
                <a:ea typeface="Times New Roman" panose="02020603050405020304" pitchFamily="18" charset="0"/>
                <a:cs typeface="Calibri" panose="020F0502020204030204" pitchFamily="34" charset="0"/>
              </a:rPr>
              <a:t>cipant. </a:t>
            </a:r>
          </a:p>
          <a:p>
            <a:pPr marL="285750" indent="-285750">
              <a:spcBef>
                <a:spcPts val="1200"/>
              </a:spcBef>
              <a:buFont typeface="Arial" panose="020B0604020202020204" pitchFamily="34" charset="0"/>
              <a:buChar char="•"/>
            </a:pPr>
            <a:r>
              <a:rPr lang="en-US" sz="1600" dirty="0">
                <a:solidFill>
                  <a:srgbClr val="003366"/>
                </a:solidFill>
                <a:effectLst/>
                <a:latin typeface="+mj-lt"/>
                <a:ea typeface="Times New Roman" panose="02020603050405020304" pitchFamily="18" charset="0"/>
                <a:cs typeface="Calibri" panose="020F0502020204030204" pitchFamily="34" charset="0"/>
              </a:rPr>
              <a:t>EOP Follow-Up services are copied to the WIOA Adult fund.</a:t>
            </a:r>
          </a:p>
          <a:p>
            <a:pPr marL="285750" indent="-285750">
              <a:spcBef>
                <a:spcPts val="1200"/>
              </a:spcBef>
              <a:buFont typeface="Arial" panose="020B0604020202020204" pitchFamily="34" charset="0"/>
              <a:buChar char="•"/>
            </a:pPr>
            <a:r>
              <a:rPr lang="en-US" sz="1600" dirty="0">
                <a:solidFill>
                  <a:srgbClr val="003366"/>
                </a:solidFill>
                <a:effectLst/>
                <a:latin typeface="+mj-lt"/>
                <a:ea typeface="Times New Roman" panose="02020603050405020304" pitchFamily="18" charset="0"/>
                <a:cs typeface="Calibri" panose="020F0502020204030204" pitchFamily="34" charset="0"/>
              </a:rPr>
              <a:t>Contacting a pa</a:t>
            </a:r>
            <a:r>
              <a:rPr lang="en-US" sz="1600" spc="-15" dirty="0">
                <a:solidFill>
                  <a:srgbClr val="003366"/>
                </a:solidFill>
                <a:effectLst/>
                <a:latin typeface="+mj-lt"/>
                <a:ea typeface="Times New Roman" panose="02020603050405020304" pitchFamily="18" charset="0"/>
                <a:cs typeface="Calibri" panose="020F0502020204030204" pitchFamily="34" charset="0"/>
              </a:rPr>
              <a:t>r</a:t>
            </a:r>
            <a:r>
              <a:rPr lang="en-US" sz="1600" dirty="0">
                <a:solidFill>
                  <a:srgbClr val="003366"/>
                </a:solidFill>
                <a:effectLst/>
                <a:latin typeface="+mj-lt"/>
                <a:ea typeface="Times New Roman" panose="02020603050405020304" pitchFamily="18" charset="0"/>
                <a:cs typeface="Calibri" panose="020F0502020204030204" pitchFamily="34" charset="0"/>
              </a:rPr>
              <a:t>ticipant </a:t>
            </a:r>
            <a:r>
              <a:rPr lang="en-US" sz="1600" dirty="0">
                <a:solidFill>
                  <a:srgbClr val="003366"/>
                </a:solidFill>
                <a:latin typeface="+mj-lt"/>
                <a:ea typeface="Times New Roman" panose="02020603050405020304" pitchFamily="18" charset="0"/>
                <a:cs typeface="Calibri" panose="020F0502020204030204" pitchFamily="34" charset="0"/>
              </a:rPr>
              <a:t>to</a:t>
            </a:r>
            <a:r>
              <a:rPr lang="en-US" sz="1600" dirty="0">
                <a:solidFill>
                  <a:srgbClr val="003366"/>
                </a:solidFill>
                <a:effectLst/>
                <a:latin typeface="+mj-lt"/>
                <a:ea typeface="Times New Roman" panose="02020603050405020304" pitchFamily="18" charset="0"/>
                <a:cs typeface="Calibri" panose="020F0502020204030204" pitchFamily="34" charset="0"/>
              </a:rPr>
              <a:t> secure performance-related data a</a:t>
            </a:r>
            <a:r>
              <a:rPr lang="en-US" sz="1600" spc="-20" dirty="0">
                <a:solidFill>
                  <a:srgbClr val="003366"/>
                </a:solidFill>
                <a:effectLst/>
                <a:latin typeface="+mj-lt"/>
                <a:ea typeface="Times New Roman" panose="02020603050405020304" pitchFamily="18" charset="0"/>
                <a:cs typeface="Calibri" panose="020F0502020204030204" pitchFamily="34" charset="0"/>
              </a:rPr>
              <a:t>n</a:t>
            </a:r>
            <a:r>
              <a:rPr lang="en-US" sz="1600" dirty="0">
                <a:solidFill>
                  <a:srgbClr val="003366"/>
                </a:solidFill>
                <a:effectLst/>
                <a:latin typeface="+mj-lt"/>
                <a:ea typeface="Times New Roman" panose="02020603050405020304" pitchFamily="18" charset="0"/>
                <a:cs typeface="Calibri" panose="020F0502020204030204" pitchFamily="34" charset="0"/>
              </a:rPr>
              <a:t>d informati</a:t>
            </a:r>
            <a:r>
              <a:rPr lang="en-US" sz="1600" spc="-15" dirty="0">
                <a:solidFill>
                  <a:srgbClr val="003366"/>
                </a:solidFill>
                <a:effectLst/>
                <a:latin typeface="+mj-lt"/>
                <a:ea typeface="Times New Roman" panose="02020603050405020304" pitchFamily="18" charset="0"/>
                <a:cs typeface="Calibri" panose="020F0502020204030204" pitchFamily="34" charset="0"/>
              </a:rPr>
              <a:t>o</a:t>
            </a:r>
            <a:r>
              <a:rPr lang="en-US" sz="1600" dirty="0">
                <a:solidFill>
                  <a:srgbClr val="003366"/>
                </a:solidFill>
                <a:effectLst/>
                <a:latin typeface="+mj-lt"/>
                <a:ea typeface="Times New Roman" panose="02020603050405020304" pitchFamily="18" charset="0"/>
                <a:cs typeface="Calibri" panose="020F0502020204030204" pitchFamily="34" charset="0"/>
              </a:rPr>
              <a:t>n does not constitute Follow-U</a:t>
            </a:r>
            <a:r>
              <a:rPr lang="en-US" sz="1600" spc="-15" dirty="0">
                <a:solidFill>
                  <a:srgbClr val="003366"/>
                </a:solidFill>
                <a:effectLst/>
                <a:latin typeface="+mj-lt"/>
                <a:ea typeface="Times New Roman" panose="02020603050405020304" pitchFamily="18" charset="0"/>
                <a:cs typeface="Calibri" panose="020F0502020204030204" pitchFamily="34" charset="0"/>
              </a:rPr>
              <a:t>p</a:t>
            </a:r>
            <a:r>
              <a:rPr lang="en-US" sz="1600" dirty="0">
                <a:solidFill>
                  <a:srgbClr val="003366"/>
                </a:solidFill>
                <a:effectLst/>
                <a:latin typeface="+mj-lt"/>
                <a:ea typeface="Times New Roman" panose="02020603050405020304" pitchFamily="18" charset="0"/>
                <a:cs typeface="Calibri" panose="020F0502020204030204" pitchFamily="34" charset="0"/>
              </a:rPr>
              <a:t> serv</a:t>
            </a:r>
            <a:r>
              <a:rPr lang="en-US" sz="1600" spc="-15" dirty="0">
                <a:solidFill>
                  <a:srgbClr val="003366"/>
                </a:solidFill>
                <a:effectLst/>
                <a:latin typeface="+mj-lt"/>
                <a:ea typeface="Times New Roman" panose="02020603050405020304" pitchFamily="18" charset="0"/>
                <a:cs typeface="Calibri" panose="020F0502020204030204" pitchFamily="34" charset="0"/>
              </a:rPr>
              <a:t>i</a:t>
            </a:r>
            <a:r>
              <a:rPr lang="en-US" sz="1600" dirty="0">
                <a:solidFill>
                  <a:srgbClr val="003366"/>
                </a:solidFill>
                <a:effectLst/>
                <a:latin typeface="+mj-lt"/>
                <a:ea typeface="Times New Roman" panose="02020603050405020304" pitchFamily="18" charset="0"/>
                <a:cs typeface="Calibri" panose="020F0502020204030204" pitchFamily="34" charset="0"/>
              </a:rPr>
              <a:t>ces and should n</a:t>
            </a:r>
            <a:r>
              <a:rPr lang="en-US" sz="1600" spc="-15" dirty="0">
                <a:solidFill>
                  <a:srgbClr val="003366"/>
                </a:solidFill>
                <a:effectLst/>
                <a:latin typeface="+mj-lt"/>
                <a:ea typeface="Times New Roman" panose="02020603050405020304" pitchFamily="18" charset="0"/>
                <a:cs typeface="Calibri" panose="020F0502020204030204" pitchFamily="34" charset="0"/>
              </a:rPr>
              <a:t>o</a:t>
            </a:r>
            <a:r>
              <a:rPr lang="en-US" sz="1600" dirty="0">
                <a:solidFill>
                  <a:srgbClr val="003366"/>
                </a:solidFill>
                <a:effectLst/>
                <a:latin typeface="+mj-lt"/>
                <a:ea typeface="Times New Roman" panose="02020603050405020304" pitchFamily="18" charset="0"/>
                <a:cs typeface="Calibri" panose="020F0502020204030204" pitchFamily="34" charset="0"/>
              </a:rPr>
              <a:t>t be entered as a Follow-Up service in I-Trac.  </a:t>
            </a:r>
            <a:endParaRPr lang="en-US" sz="1600" dirty="0">
              <a:solidFill>
                <a:srgbClr val="003366"/>
              </a:solidFill>
              <a:cs typeface="Arial" panose="020B0604020202020204" pitchFamily="34" charset="0"/>
            </a:endParaRP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If a customer needs more than the allowable follow-up services and the customer has already exited, then the customer may need to be re-enrolled.</a:t>
            </a:r>
          </a:p>
          <a:p>
            <a:pPr marL="285750" indent="-285750">
              <a:spcBef>
                <a:spcPts val="1200"/>
              </a:spcBef>
              <a:buFont typeface="Arial" panose="020B0604020202020204" pitchFamily="34" charset="0"/>
              <a:buChar char="•"/>
            </a:pPr>
            <a:r>
              <a:rPr lang="en-US" sz="1600" dirty="0">
                <a:solidFill>
                  <a:srgbClr val="003366"/>
                </a:solidFill>
                <a:cs typeface="Arial" panose="020B0604020202020204" pitchFamily="34" charset="0"/>
              </a:rPr>
              <a:t>Refer to the Regional Program Standards for the requirements and definition of Follow-Up. </a:t>
            </a:r>
          </a:p>
          <a:p>
            <a:pPr>
              <a:spcBef>
                <a:spcPts val="1200"/>
              </a:spcBef>
            </a:pPr>
            <a:endParaRPr lang="en-US" sz="1600" dirty="0">
              <a:solidFill>
                <a:srgbClr val="003366"/>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63</a:t>
            </a:fld>
            <a:endParaRPr lang="en-US"/>
          </a:p>
        </p:txBody>
      </p:sp>
    </p:spTree>
    <p:extLst>
      <p:ext uri="{BB962C8B-B14F-4D97-AF65-F5344CB8AC3E}">
        <p14:creationId xmlns:p14="http://schemas.microsoft.com/office/powerpoint/2010/main" val="362606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64</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990600" y="2114550"/>
            <a:ext cx="6934200" cy="523220"/>
          </a:xfrm>
          <a:prstGeom prst="rect">
            <a:avLst/>
          </a:prstGeom>
          <a:noFill/>
        </p:spPr>
        <p:txBody>
          <a:bodyPr wrap="square" rtlCol="0" anchor="ctr">
            <a:spAutoFit/>
          </a:bodyPr>
          <a:lstStyle/>
          <a:p>
            <a:pPr algn="ctr"/>
            <a:r>
              <a:rPr lang="en-US" sz="2800" b="1" dirty="0">
                <a:solidFill>
                  <a:schemeClr val="bg1"/>
                </a:solidFill>
                <a:latin typeface="Arial Black" panose="020B0604020202020204" pitchFamily="34" charset="0"/>
                <a:cs typeface="Arial Black" panose="020B0604020202020204" pitchFamily="34" charset="0"/>
              </a:rPr>
              <a:t>Transition</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3569469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35021" y="-2181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Currently Enrolled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352800" y="355767"/>
            <a:ext cx="5486400" cy="4431983"/>
          </a:xfrm>
          <a:prstGeom prst="rect">
            <a:avLst/>
          </a:prstGeom>
          <a:noFill/>
        </p:spPr>
        <p:txBody>
          <a:bodyPr wrap="square" rtlCol="0" anchor="ctr">
            <a:spAutoFit/>
          </a:bodyPr>
          <a:lstStyle/>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Currently enrolled participants will carry into the new I-Trac record. If a participant is currently enrolled in DW I-Trac will auto populate an Adult record to continue the historic data that needs to be reported. Only enter services in the Adult fund.</a:t>
            </a:r>
          </a:p>
          <a:p>
            <a:pPr marL="285750" indent="-285750">
              <a:spcBef>
                <a:spcPts val="1200"/>
              </a:spcBef>
              <a:buFont typeface="Arial" panose="020B0604020202020204" pitchFamily="34" charset="0"/>
              <a:buChar char="•"/>
            </a:pPr>
            <a:r>
              <a:rPr lang="en-US" dirty="0">
                <a:solidFill>
                  <a:srgbClr val="003366"/>
                </a:solidFill>
                <a:effectLst/>
                <a:ea typeface="Times New Roman" panose="02020603050405020304" pitchFamily="18" charset="0"/>
              </a:rPr>
              <a:t>If a customer has registered, but not yet enrolled, the customer will need to be Pre-Program Exited </a:t>
            </a:r>
            <a:r>
              <a:rPr lang="en-US" dirty="0">
                <a:solidFill>
                  <a:srgbClr val="003366"/>
                </a:solidFill>
                <a:ea typeface="Times New Roman" panose="02020603050405020304" pitchFamily="18" charset="0"/>
              </a:rPr>
              <a:t>and enrolled in the new fund.</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If WIOA Documentation has been completed the WSO Registration and Documentation Tab will be hidden.</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If WIOA Documentation has not been completed staff will need to complete the Registration Tab to complete the WIOA Adult or DW enrollment. </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65</a:t>
            </a:fld>
            <a:endParaRPr lang="en-US"/>
          </a:p>
        </p:txBody>
      </p:sp>
    </p:spTree>
    <p:extLst>
      <p:ext uri="{BB962C8B-B14F-4D97-AF65-F5344CB8AC3E}">
        <p14:creationId xmlns:p14="http://schemas.microsoft.com/office/powerpoint/2010/main" val="4116279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35020" y="-21815"/>
            <a:ext cx="3100066"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310140"/>
            <a:ext cx="2736980" cy="523220"/>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Attachments</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352800" y="1309877"/>
            <a:ext cx="5184710" cy="2523768"/>
          </a:xfrm>
          <a:prstGeom prst="rect">
            <a:avLst/>
          </a:prstGeom>
          <a:noFill/>
        </p:spPr>
        <p:txBody>
          <a:bodyPr wrap="square" rtlCol="0" anchor="ctr">
            <a:spAutoFit/>
          </a:bodyPr>
          <a:lstStyle/>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Title I Enrollment Flow Chart</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Application Statements</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Documentation Checklist Guide</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WSPM Data Entry Guide</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How to Create a Test Record in WOMIS</a:t>
            </a:r>
          </a:p>
          <a:p>
            <a:pPr marL="285750" indent="-285750">
              <a:spcBef>
                <a:spcPts val="1200"/>
              </a:spcBef>
              <a:buFont typeface="Arial" panose="020B0604020202020204" pitchFamily="34" charset="0"/>
              <a:buChar char="•"/>
            </a:pPr>
            <a:r>
              <a:rPr lang="en-US" dirty="0">
                <a:solidFill>
                  <a:srgbClr val="003366"/>
                </a:solidFill>
                <a:cs typeface="Arial" panose="020B0604020202020204" pitchFamily="34" charset="0"/>
              </a:rPr>
              <a:t>DHS STEP Registration in WOMIS</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66</a:t>
            </a:fld>
            <a:endParaRPr lang="en-US"/>
          </a:p>
        </p:txBody>
      </p:sp>
    </p:spTree>
    <p:extLst>
      <p:ext uri="{BB962C8B-B14F-4D97-AF65-F5344CB8AC3E}">
        <p14:creationId xmlns:p14="http://schemas.microsoft.com/office/powerpoint/2010/main" val="3888194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forest&#10;&#10;Description automatically generated">
            <a:extLst>
              <a:ext uri="{FF2B5EF4-FFF2-40B4-BE49-F238E27FC236}">
                <a16:creationId xmlns:a16="http://schemas.microsoft.com/office/drawing/2014/main" id="{85888EC5-C43D-B747-A211-4D26F1A0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9" y="2416076"/>
            <a:ext cx="9332679" cy="2746474"/>
          </a:xfrm>
          <a:prstGeom prst="rect">
            <a:avLst/>
          </a:prstGeom>
        </p:spPr>
      </p:pic>
      <p:pic>
        <p:nvPicPr>
          <p:cNvPr id="4" name="Picture 3">
            <a:extLst>
              <a:ext uri="{FF2B5EF4-FFF2-40B4-BE49-F238E27FC236}">
                <a16:creationId xmlns:a16="http://schemas.microsoft.com/office/drawing/2014/main" id="{9FF956F4-0E90-774C-96C3-6A2A7C4AB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67" y="627665"/>
            <a:ext cx="5087666" cy="392993"/>
          </a:xfrm>
          <a:prstGeom prst="rect">
            <a:avLst/>
          </a:prstGeom>
        </p:spPr>
      </p:pic>
      <p:sp>
        <p:nvSpPr>
          <p:cNvPr id="6" name="TextBox 5">
            <a:extLst>
              <a:ext uri="{FF2B5EF4-FFF2-40B4-BE49-F238E27FC236}">
                <a16:creationId xmlns:a16="http://schemas.microsoft.com/office/drawing/2014/main" id="{A0171795-F59E-3844-B184-6D3EF8DFCE4F}"/>
              </a:ext>
            </a:extLst>
          </p:cNvPr>
          <p:cNvSpPr txBox="1"/>
          <p:nvPr/>
        </p:nvSpPr>
        <p:spPr>
          <a:xfrm>
            <a:off x="4114800" y="2918996"/>
            <a:ext cx="3200400" cy="338554"/>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Subtitle</a:t>
            </a:r>
          </a:p>
        </p:txBody>
      </p:sp>
      <p:sp>
        <p:nvSpPr>
          <p:cNvPr id="11" name="TextBox 10">
            <a:extLst>
              <a:ext uri="{FF2B5EF4-FFF2-40B4-BE49-F238E27FC236}">
                <a16:creationId xmlns:a16="http://schemas.microsoft.com/office/drawing/2014/main" id="{00032DA0-F80C-F747-B5D9-0E277F9C6068}"/>
              </a:ext>
            </a:extLst>
          </p:cNvPr>
          <p:cNvSpPr txBox="1"/>
          <p:nvPr/>
        </p:nvSpPr>
        <p:spPr>
          <a:xfrm>
            <a:off x="3314700" y="1718948"/>
            <a:ext cx="1600200" cy="369332"/>
          </a:xfrm>
          <a:prstGeom prst="rect">
            <a:avLst/>
          </a:prstGeom>
          <a:noFill/>
        </p:spPr>
        <p:txBody>
          <a:bodyPr wrap="square" rtlCol="0">
            <a:spAutoFit/>
          </a:bodyPr>
          <a:lstStyle/>
          <a:p>
            <a:r>
              <a:rPr lang="en-US" b="1">
                <a:solidFill>
                  <a:srgbClr val="003366"/>
                </a:solidFill>
                <a:latin typeface="Arial Black" panose="020B0604020202020204" pitchFamily="34" charset="0"/>
                <a:cs typeface="Arial Black" panose="020B0604020202020204" pitchFamily="34" charset="0"/>
              </a:rPr>
              <a:t>Thank you!</a:t>
            </a:r>
          </a:p>
        </p:txBody>
      </p:sp>
    </p:spTree>
    <p:extLst>
      <p:ext uri="{BB962C8B-B14F-4D97-AF65-F5344CB8AC3E}">
        <p14:creationId xmlns:p14="http://schemas.microsoft.com/office/powerpoint/2010/main" val="225473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dirty="0">
                <a:solidFill>
                  <a:schemeClr val="bg1"/>
                </a:solidFill>
                <a:latin typeface="Arial Black" panose="020B0604020202020204" pitchFamily="34" charset="0"/>
                <a:cs typeface="Arial Black" panose="020B0604020202020204" pitchFamily="34" charset="0"/>
              </a:rPr>
              <a:t>What’s Changed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0" y="875175"/>
            <a:ext cx="5638800" cy="3170099"/>
          </a:xfrm>
          <a:prstGeom prst="rect">
            <a:avLst/>
          </a:prstGeom>
          <a:noFill/>
        </p:spPr>
        <p:txBody>
          <a:bodyPr wrap="square" rtlCol="0" anchor="ctr">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WSO Customer Registration questions have changed.  </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Disability Types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updated</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US </a:t>
            </a:r>
            <a:r>
              <a:rPr lang="en-US" sz="1600" b="1" dirty="0">
                <a:solidFill>
                  <a:srgbClr val="003366"/>
                </a:solidFill>
                <a:cs typeface="Arial" panose="020B0604020202020204" pitchFamily="34" charset="0"/>
              </a:rPr>
              <a:t>Citizen or Non-Citizen Legal to Work </a:t>
            </a:r>
            <a:r>
              <a:rPr lang="en-US" sz="1600" dirty="0">
                <a:solidFill>
                  <a:srgbClr val="003366"/>
                </a:solidFill>
                <a:cs typeface="Arial" panose="020B0604020202020204" pitchFamily="34" charset="0"/>
              </a:rPr>
              <a:t>is not required to complete WSO Customer Registration</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Single Parent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updated</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Foster Care System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question added</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New specific </a:t>
            </a: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Veteran</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 program questions added.</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Long-term Unemployment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question is new.</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Cultural Beliefs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is new.</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3366"/>
                </a:solidFill>
                <a:effectLst/>
                <a:uLnTx/>
                <a:uFillTx/>
                <a:ea typeface="+mn-ea"/>
                <a:cs typeface="Arial" panose="020B0604020202020204" pitchFamily="34" charset="0"/>
              </a:rPr>
              <a:t>Dislocated Worker </a:t>
            </a:r>
            <a:r>
              <a:rPr kumimoji="0" lang="en-US" sz="1600" b="0" i="0" u="none" strike="noStrike" kern="1200" cap="none" spc="0" normalizeH="0" baseline="0" noProof="0" dirty="0">
                <a:ln>
                  <a:noFill/>
                </a:ln>
                <a:solidFill>
                  <a:srgbClr val="003366"/>
                </a:solidFill>
                <a:effectLst/>
                <a:uLnTx/>
                <a:uFillTx/>
                <a:ea typeface="+mn-ea"/>
                <a:cs typeface="Arial" panose="020B0604020202020204" pitchFamily="34" charset="0"/>
              </a:rPr>
              <a:t>questions have been removed.</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7</a:t>
            </a:fld>
            <a:endParaRPr lang="en-US"/>
          </a:p>
        </p:txBody>
      </p:sp>
    </p:spTree>
    <p:extLst>
      <p:ext uri="{BB962C8B-B14F-4D97-AF65-F5344CB8AC3E}">
        <p14:creationId xmlns:p14="http://schemas.microsoft.com/office/powerpoint/2010/main" val="268725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32A11B-DE20-264D-A616-B5495B8F3639}"/>
              </a:ext>
            </a:extLst>
          </p:cNvPr>
          <p:cNvSpPr/>
          <p:nvPr/>
        </p:nvSpPr>
        <p:spPr>
          <a:xfrm>
            <a:off x="0" y="-9525"/>
            <a:ext cx="9144000" cy="3543300"/>
          </a:xfrm>
          <a:prstGeom prst="rect">
            <a:avLst/>
          </a:prstGeom>
          <a:gradFill>
            <a:gsLst>
              <a:gs pos="0">
                <a:srgbClr val="006699">
                  <a:alpha val="44000"/>
                </a:srgbClr>
              </a:gs>
              <a:gs pos="7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8C7FCA-75A3-6F4B-BBDB-A97AB34F383B}"/>
              </a:ext>
            </a:extLst>
          </p:cNvPr>
          <p:cNvSpPr/>
          <p:nvPr/>
        </p:nvSpPr>
        <p:spPr>
          <a:xfrm>
            <a:off x="-14140" y="-9525"/>
            <a:ext cx="2989534" cy="5162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AA0FCC-F317-F74B-9045-8C7A92A0C804}"/>
              </a:ext>
            </a:extLst>
          </p:cNvPr>
          <p:cNvSpPr txBox="1"/>
          <p:nvPr/>
        </p:nvSpPr>
        <p:spPr>
          <a:xfrm>
            <a:off x="304800" y="2094697"/>
            <a:ext cx="2670594" cy="954107"/>
          </a:xfrm>
          <a:prstGeom prst="rect">
            <a:avLst/>
          </a:prstGeom>
          <a:noFill/>
        </p:spPr>
        <p:txBody>
          <a:bodyPr wrap="square" rtlCol="0" anchor="ctr">
            <a:spAutoFit/>
          </a:bodyPr>
          <a:lstStyle/>
          <a:p>
            <a:r>
              <a:rPr lang="en-US" sz="2800" b="1">
                <a:solidFill>
                  <a:schemeClr val="bg1"/>
                </a:solidFill>
                <a:latin typeface="Arial Black" panose="020B0604020202020204" pitchFamily="34" charset="0"/>
                <a:cs typeface="Arial Black" panose="020B0604020202020204" pitchFamily="34" charset="0"/>
              </a:rPr>
              <a:t>What’s Changed</a:t>
            </a:r>
          </a:p>
        </p:txBody>
      </p:sp>
      <p:sp>
        <p:nvSpPr>
          <p:cNvPr id="15" name="TextBox 14">
            <a:extLst>
              <a:ext uri="{FF2B5EF4-FFF2-40B4-BE49-F238E27FC236}">
                <a16:creationId xmlns:a16="http://schemas.microsoft.com/office/drawing/2014/main" id="{9889CD2F-FB42-2A48-ADF4-AC8983A7776A}"/>
              </a:ext>
            </a:extLst>
          </p:cNvPr>
          <p:cNvSpPr txBox="1"/>
          <p:nvPr/>
        </p:nvSpPr>
        <p:spPr>
          <a:xfrm>
            <a:off x="3048000" y="567400"/>
            <a:ext cx="5638800" cy="3785652"/>
          </a:xfrm>
          <a:prstGeom prst="rect">
            <a:avLst/>
          </a:prstGeom>
          <a:noFill/>
        </p:spPr>
        <p:txBody>
          <a:bodyPr wrap="square" rtlCol="0" anchor="ctr">
            <a:spAutoFit/>
          </a:bodyPr>
          <a:lstStyle/>
          <a:p>
            <a:r>
              <a:rPr lang="en-US" sz="2000" dirty="0">
                <a:solidFill>
                  <a:srgbClr val="003366"/>
                </a:solidFill>
              </a:rPr>
              <a:t>I-Trac will now contain all the required reporting and documentation elements for enrollment in WIOA Adult. Due to this the WIOA Eligibility Documentation Checklist is no longer a required form but is now a guide to help with eligibility determination and enrollment. </a:t>
            </a:r>
          </a:p>
          <a:p>
            <a:endParaRPr lang="en-US" sz="2000" dirty="0">
              <a:solidFill>
                <a:srgbClr val="003366"/>
              </a:solidFill>
            </a:endParaRPr>
          </a:p>
          <a:p>
            <a:r>
              <a:rPr lang="en-US" sz="2000" dirty="0">
                <a:solidFill>
                  <a:srgbClr val="003366"/>
                </a:solidFill>
              </a:rPr>
              <a:t>The checklist can help guide the enrollment conversation with the customer to help identify eligibility elements and documentation that a customer may have to provide before starting an enrollment.</a:t>
            </a:r>
          </a:p>
        </p:txBody>
      </p:sp>
      <p:sp>
        <p:nvSpPr>
          <p:cNvPr id="16" name="Slide Number Placeholder 5">
            <a:extLst>
              <a:ext uri="{FF2B5EF4-FFF2-40B4-BE49-F238E27FC236}">
                <a16:creationId xmlns:a16="http://schemas.microsoft.com/office/drawing/2014/main" id="{D559B7E5-28E3-A949-A137-E83D5482C1C6}"/>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dirty="0" smtClean="0"/>
              <a:pPr/>
              <a:t>8</a:t>
            </a:fld>
            <a:endParaRPr lang="en-US"/>
          </a:p>
        </p:txBody>
      </p:sp>
    </p:spTree>
    <p:extLst>
      <p:ext uri="{BB962C8B-B14F-4D97-AF65-F5344CB8AC3E}">
        <p14:creationId xmlns:p14="http://schemas.microsoft.com/office/powerpoint/2010/main" val="413304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8C7FCA-75A3-6F4B-BBDB-A97AB34F383B}"/>
              </a:ext>
            </a:extLst>
          </p:cNvPr>
          <p:cNvSpPr/>
          <p:nvPr/>
        </p:nvSpPr>
        <p:spPr>
          <a:xfrm>
            <a:off x="0" y="-9525"/>
            <a:ext cx="9152849" cy="51625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E1D0AB7-F1A6-E446-AF89-BC06B113A33F}"/>
              </a:ext>
            </a:extLst>
          </p:cNvPr>
          <p:cNvSpPr txBox="1">
            <a:spLocks/>
          </p:cNvSpPr>
          <p:nvPr/>
        </p:nvSpPr>
        <p:spPr>
          <a:xfrm>
            <a:off x="6858000" y="47363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9E81EB-EFEC-46E8-BB24-923B7C6852FD}" type="slidenum">
              <a:rPr lang="en-US" smtClean="0"/>
              <a:pPr/>
              <a:t>9</a:t>
            </a:fld>
            <a:endParaRPr lang="en-US"/>
          </a:p>
        </p:txBody>
      </p:sp>
      <p:sp>
        <p:nvSpPr>
          <p:cNvPr id="15" name="TextBox 14">
            <a:extLst>
              <a:ext uri="{FF2B5EF4-FFF2-40B4-BE49-F238E27FC236}">
                <a16:creationId xmlns:a16="http://schemas.microsoft.com/office/drawing/2014/main" id="{9068219D-D1D7-A84D-9487-9AE593B18BAA}"/>
              </a:ext>
            </a:extLst>
          </p:cNvPr>
          <p:cNvSpPr txBox="1"/>
          <p:nvPr/>
        </p:nvSpPr>
        <p:spPr>
          <a:xfrm>
            <a:off x="1219200" y="2138124"/>
            <a:ext cx="6858000" cy="523220"/>
          </a:xfrm>
          <a:prstGeom prst="rect">
            <a:avLst/>
          </a:prstGeom>
          <a:noFill/>
        </p:spPr>
        <p:txBody>
          <a:bodyPr wrap="square" rtlCol="0" anchor="ctr">
            <a:spAutoFit/>
          </a:bodyPr>
          <a:lstStyle/>
          <a:p>
            <a:pPr algn="ctr"/>
            <a:r>
              <a:rPr lang="en-US" sz="2800" b="1" dirty="0">
                <a:solidFill>
                  <a:schemeClr val="bg1"/>
                </a:solidFill>
                <a:latin typeface="Arial Black" panose="020B0604020202020204" pitchFamily="34" charset="0"/>
                <a:cs typeface="Arial Black" panose="020B0604020202020204" pitchFamily="34" charset="0"/>
              </a:rPr>
              <a:t>Eligibility</a:t>
            </a:r>
          </a:p>
        </p:txBody>
      </p:sp>
      <p:pic>
        <p:nvPicPr>
          <p:cNvPr id="2" name="Picture 1">
            <a:extLst>
              <a:ext uri="{FF2B5EF4-FFF2-40B4-BE49-F238E27FC236}">
                <a16:creationId xmlns:a16="http://schemas.microsoft.com/office/drawing/2014/main" id="{EE799850-0C11-A2BD-E4A8-12FF1B8E2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00550"/>
            <a:ext cx="3581400" cy="276643"/>
          </a:xfrm>
          <a:prstGeom prst="rect">
            <a:avLst/>
          </a:prstGeom>
        </p:spPr>
      </p:pic>
    </p:spTree>
    <p:extLst>
      <p:ext uri="{BB962C8B-B14F-4D97-AF65-F5344CB8AC3E}">
        <p14:creationId xmlns:p14="http://schemas.microsoft.com/office/powerpoint/2010/main" val="2978737771"/>
      </p:ext>
    </p:extLst>
  </p:cSld>
  <p:clrMapOvr>
    <a:masterClrMapping/>
  </p:clrMapOvr>
</p:sld>
</file>

<file path=ppt/theme/theme1.xml><?xml version="1.0" encoding="utf-8"?>
<a:theme xmlns:a="http://schemas.openxmlformats.org/drawingml/2006/main" name="WSoreg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13a2355-9638-40ec-a215-7bd60c806f69" xsi:nil="true"/>
    <lcf76f155ced4ddcb4097134ff3c332f xmlns="b12de975-4ea0-4aa7-b67f-3d399c8e5c89">
      <Terms xmlns="http://schemas.microsoft.com/office/infopath/2007/PartnerControls"/>
    </lcf76f155ced4ddcb4097134ff3c332f>
    <date_x002f_time xmlns="b12de975-4ea0-4aa7-b67f-3d399c8e5c8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3A658DE551C4593E6AB2005353C50" ma:contentTypeVersion="20" ma:contentTypeDescription="Create a new document." ma:contentTypeScope="" ma:versionID="9e3218524315887f5ade4a525ed48e02">
  <xsd:schema xmlns:xsd="http://www.w3.org/2001/XMLSchema" xmlns:xs="http://www.w3.org/2001/XMLSchema" xmlns:p="http://schemas.microsoft.com/office/2006/metadata/properties" xmlns:ns1="http://schemas.microsoft.com/sharepoint/v3" xmlns:ns2="b12de975-4ea0-4aa7-b67f-3d399c8e5c89" xmlns:ns3="113a2355-9638-40ec-a215-7bd60c806f69" targetNamespace="http://schemas.microsoft.com/office/2006/metadata/properties" ma:root="true" ma:fieldsID="a497fa0c75afc212dc9fdd82a2189141" ns1:_="" ns2:_="" ns3:_="">
    <xsd:import namespace="http://schemas.microsoft.com/sharepoint/v3"/>
    <xsd:import namespace="b12de975-4ea0-4aa7-b67f-3d399c8e5c89"/>
    <xsd:import namespace="113a2355-9638-40ec-a215-7bd60c806f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date_x002f_tim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de975-4ea0-4aa7-b67f-3d399c8e5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_x002f_time" ma:index="22" nillable="true" ma:displayName="date/time" ma:format="DateOnly" ma:internalName="date_x002f_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c3ab4ed-b5a1-4a8d-bd9c-360e37747d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3a2355-9638-40ec-a215-7bd60c806f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fd29ff1-8f0a-4362-ad85-58ed8b9acd08}" ma:internalName="TaxCatchAll" ma:showField="CatchAllData" ma:web="113a2355-9638-40ec-a215-7bd60c806f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3E0C57-EB75-4021-BA44-C270D759BCB5}">
  <ds:schemaRefs>
    <ds:schemaRef ds:uri="113a2355-9638-40ec-a215-7bd60c806f69"/>
    <ds:schemaRef ds:uri="b12de975-4ea0-4aa7-b67f-3d399c8e5c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A7EA42-979A-4AC9-8BD0-92C76CB5BC55}">
  <ds:schemaRefs>
    <ds:schemaRef ds:uri="http://schemas.microsoft.com/sharepoint/v3/contenttype/forms"/>
  </ds:schemaRefs>
</ds:datastoreItem>
</file>

<file path=customXml/itemProps3.xml><?xml version="1.0" encoding="utf-8"?>
<ds:datastoreItem xmlns:ds="http://schemas.openxmlformats.org/officeDocument/2006/customXml" ds:itemID="{F38C2C0E-C5A9-4790-A1A5-401711488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de975-4ea0-4aa7-b67f-3d399c8e5c89"/>
    <ds:schemaRef ds:uri="113a2355-9638-40ec-a215-7bd60c80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WSoregon</Template>
  <TotalTime>17030</TotalTime>
  <Words>4564</Words>
  <Application>Microsoft Office PowerPoint</Application>
  <PresentationFormat>On-screen Show (16:9)</PresentationFormat>
  <Paragraphs>618</Paragraphs>
  <Slides>67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Black</vt:lpstr>
      <vt:lpstr>Calibri</vt:lpstr>
      <vt:lpstr>Symbol</vt:lpstr>
      <vt:lpstr>Wingdings</vt:lpstr>
      <vt:lpstr>WSoregon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Sarah Webb</dc:creator>
  <cp:lastModifiedBy>Kari Brenk</cp:lastModifiedBy>
  <cp:revision>11</cp:revision>
  <dcterms:created xsi:type="dcterms:W3CDTF">2021-06-23T18:43:02Z</dcterms:created>
  <dcterms:modified xsi:type="dcterms:W3CDTF">2023-11-30T00:17:40Z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0x0101007583A658DE551C4593E6AB2005353C50</vt:lpwstr>
  </property>
  <property fmtid="{D5CDD505-2E9C-101B-9397-08002B2CF9AE}" pid="3" name="MediaServiceImageTags">
    <vt:lpwstr/>
  </property>
</Properties>
</file>