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83" r:id="rId2"/>
    <p:sldId id="257" r:id="rId3"/>
    <p:sldId id="344" r:id="rId4"/>
    <p:sldId id="433" r:id="rId5"/>
    <p:sldId id="435" r:id="rId6"/>
    <p:sldId id="436" r:id="rId7"/>
    <p:sldId id="342" r:id="rId8"/>
    <p:sldId id="334" r:id="rId9"/>
    <p:sldId id="323" r:id="rId10"/>
    <p:sldId id="332" r:id="rId11"/>
    <p:sldId id="343" r:id="rId12"/>
    <p:sldId id="335" r:id="rId13"/>
    <p:sldId id="345" r:id="rId14"/>
    <p:sldId id="333" r:id="rId15"/>
    <p:sldId id="437" r:id="rId16"/>
    <p:sldId id="336" r:id="rId17"/>
    <p:sldId id="431" r:id="rId18"/>
    <p:sldId id="338" r:id="rId19"/>
    <p:sldId id="429" r:id="rId20"/>
    <p:sldId id="430" r:id="rId21"/>
    <p:sldId id="432" r:id="rId22"/>
    <p:sldId id="340" r:id="rId23"/>
    <p:sldId id="43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05"/>
    <p:restoredTop sz="63946"/>
  </p:normalViewPr>
  <p:slideViewPr>
    <p:cSldViewPr snapToGrid="0">
      <p:cViewPr varScale="1">
        <p:scale>
          <a:sx n="45" d="100"/>
          <a:sy n="45" d="100"/>
        </p:scale>
        <p:origin x="1251"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909147-D04D-0A4C-8D62-C778E4926D8B}"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2DBA8-D843-794E-B969-586037C2B783}" type="slidenum">
              <a:rPr lang="en-US" smtClean="0"/>
              <a:t>‹#›</a:t>
            </a:fld>
            <a:endParaRPr lang="en-US"/>
          </a:p>
        </p:txBody>
      </p:sp>
    </p:spTree>
    <p:extLst>
      <p:ext uri="{BB962C8B-B14F-4D97-AF65-F5344CB8AC3E}">
        <p14:creationId xmlns:p14="http://schemas.microsoft.com/office/powerpoint/2010/main" val="4192368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914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spcBef>
                <a:spcPts val="0"/>
              </a:spcBef>
              <a:spcAft>
                <a:spcPts val="0"/>
              </a:spcAft>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053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084E3F00-79D3-7DA4-C312-DCF75A936A39}"/>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C5ED72A3-A521-B62E-3D0E-DA14541D64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E720A995-E616-0FD5-DEFA-4D7669BCA86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a:p>
            <a:pPr marL="0" lvl="0" indent="0" algn="l" rtl="0">
              <a:spcBef>
                <a:spcPts val="0"/>
              </a:spcBef>
              <a:spcAft>
                <a:spcPts val="0"/>
              </a:spcAft>
              <a:buNone/>
            </a:pPr>
            <a:endParaRPr dirty="0"/>
          </a:p>
        </p:txBody>
      </p:sp>
      <p:sp>
        <p:nvSpPr>
          <p:cNvPr id="87" name="Google Shape;87;g2805e83ef60_0_849:notes">
            <a:extLst>
              <a:ext uri="{FF2B5EF4-FFF2-40B4-BE49-F238E27FC236}">
                <a16:creationId xmlns:a16="http://schemas.microsoft.com/office/drawing/2014/main" id="{01CE08DF-5E6C-403B-49FC-D24806A3FF5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154597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endParaRPr lang="en-US" b="1" i="0" dirty="0">
              <a:latin typeface="Garamond" panose="02020404030301010803" pitchFamily="18" charset="0"/>
              <a:ea typeface="EB Garamond"/>
              <a:cs typeface="EB Garamond"/>
              <a:sym typeface="EB Garamond"/>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49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5187CEF-CB60-1DA1-B342-9CE9AFA12243}"/>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34AA2D6E-0174-3AD2-70AC-83F9976C14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F6F4FBBC-CF00-81C5-14D4-24E7328DC70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805e83ef60_0_849:notes">
            <a:extLst>
              <a:ext uri="{FF2B5EF4-FFF2-40B4-BE49-F238E27FC236}">
                <a16:creationId xmlns:a16="http://schemas.microsoft.com/office/drawing/2014/main" id="{AF5D1274-7CF9-70D9-0F93-BC06EE587CB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383574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104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C240-5723-44A5-328F-C67D15A07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3A73E-0FF0-305F-7381-E7D68F58AB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D88B8-E73D-9332-3E49-E95F61957D83}"/>
              </a:ext>
            </a:extLst>
          </p:cNvPr>
          <p:cNvSpPr>
            <a:spLocks noGrp="1"/>
          </p:cNvSpPr>
          <p:nvPr>
            <p:ph type="body" idx="1"/>
          </p:nvPr>
        </p:nvSpPr>
        <p:spPr/>
        <p:txBody>
          <a:bodyPr>
            <a:normAutofit fontScale="70000" lnSpcReduction="2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18EB6ACA-DABF-9AE5-27BA-1BDD1526BD8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615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104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6126-BBD2-EDE9-85C9-C6004CEEF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B45ED-A513-5D8E-785B-2CF88282D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9BA5D-6854-A682-C79B-D2C19739041D}"/>
              </a:ext>
            </a:extLst>
          </p:cNvPr>
          <p:cNvSpPr>
            <a:spLocks noGrp="1"/>
          </p:cNvSpPr>
          <p:nvPr>
            <p:ph type="body" idx="1"/>
          </p:nvPr>
        </p:nvSpPr>
        <p:spPr/>
        <p:txBody>
          <a:bodyPr>
            <a:normAutofit fontScale="77500" lnSpcReduction="2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868347D2-23EE-5AB7-3A26-D63720D4CDA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3625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10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E702A-EFA3-9E73-D8E7-F94E9454A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1C4A8-CC7A-90FD-A013-6F62EC339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C52DA-4411-CBD6-2B60-79E9C89FCBE0}"/>
              </a:ext>
            </a:extLst>
          </p:cNvPr>
          <p:cNvSpPr>
            <a:spLocks noGrp="1"/>
          </p:cNvSpPr>
          <p:nvPr>
            <p:ph type="body" idx="1"/>
          </p:nvPr>
        </p:nvSpPr>
        <p:spPr/>
        <p:txBody>
          <a:bodyPr>
            <a:normAutofit fontScale="55000" lnSpcReduction="2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E4C39E59-7405-174F-8207-CF05B46A10E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508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b="0" dirty="0">
              <a:latin typeface="EB Garamond"/>
              <a:ea typeface="EB Garamond"/>
              <a:cs typeface="EB Garamond"/>
              <a:sym typeface="EB Garamond"/>
            </a:endParaRPr>
          </a:p>
          <a:p>
            <a:pPr marL="0" lvl="0" indent="0" algn="l" rtl="0">
              <a:lnSpc>
                <a:spcPct val="115000"/>
              </a:lnSpc>
              <a:spcBef>
                <a:spcPts val="0"/>
              </a:spcBef>
              <a:spcAft>
                <a:spcPts val="0"/>
              </a:spcAft>
              <a:buSzPts val="1400"/>
              <a:buNone/>
            </a:pPr>
            <a:endParaRPr b="0" dirty="0"/>
          </a:p>
        </p:txBody>
      </p:sp>
      <p:sp>
        <p:nvSpPr>
          <p:cNvPr id="90" name="Google Shape;9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7784-13B1-1FE9-4767-954A68B8C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B3439-6B0A-70BC-C920-8815A79EA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C9D0E-2491-A950-2D88-B93DEB5AE9A4}"/>
              </a:ext>
            </a:extLst>
          </p:cNvPr>
          <p:cNvSpPr>
            <a:spLocks noGrp="1"/>
          </p:cNvSpPr>
          <p:nvPr>
            <p:ph type="body" idx="1"/>
          </p:nvPr>
        </p:nvSpPr>
        <p:spPr/>
        <p:txBody>
          <a:bodyPr>
            <a:normAutofit fontScale="85000" lnSpcReduction="20000"/>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3C5DAFCA-EC25-2937-8866-15919D8D8BA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615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8D08B-23E9-6AC2-CFE4-150B15157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B17A7-1030-679F-BEDB-8249CA1E8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C2305-7DD9-71F6-3EEE-34B8E2C4092B}"/>
              </a:ext>
            </a:extLst>
          </p:cNvPr>
          <p:cNvSpPr>
            <a:spLocks noGrp="1"/>
          </p:cNvSpPr>
          <p:nvPr>
            <p:ph type="body" idx="1"/>
          </p:nvPr>
        </p:nvSpPr>
        <p:spPr/>
        <p:txBody>
          <a:bodyPr>
            <a:normAutofit/>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a:extLst>
              <a:ext uri="{FF2B5EF4-FFF2-40B4-BE49-F238E27FC236}">
                <a16:creationId xmlns:a16="http://schemas.microsoft.com/office/drawing/2014/main" id="{59FC870D-F171-3434-8CBC-E5A333C1BDB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305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0" algn="l" rtl="0" fontAlgn="base">
              <a:spcBef>
                <a:spcPts val="0"/>
              </a:spcBef>
              <a:spcAft>
                <a:spcPts val="1000"/>
              </a:spcAft>
              <a:buFont typeface="Arial" panose="020B0604020202020204" pitchFamily="34" charset="0"/>
              <a:buNone/>
            </a:pPr>
            <a:endParaRPr lang="en-US" sz="18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104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46A774E1-2B4C-1398-11F4-D9C78CAA59A6}"/>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EDE18563-B316-C449-C986-3E4D25346D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802E4615-7DAC-4B13-353D-30BAC215FCB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805e83ef60_0_849:notes">
            <a:extLst>
              <a:ext uri="{FF2B5EF4-FFF2-40B4-BE49-F238E27FC236}">
                <a16:creationId xmlns:a16="http://schemas.microsoft.com/office/drawing/2014/main" id="{17A5A64E-D284-430D-AFE5-62D7A19CFFD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Tree>
    <p:extLst>
      <p:ext uri="{BB962C8B-B14F-4D97-AF65-F5344CB8AC3E}">
        <p14:creationId xmlns:p14="http://schemas.microsoft.com/office/powerpoint/2010/main" val="273617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25286D37-146E-DE09-C1AA-A734911B7C1C}"/>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E20DAE0A-C19C-3E11-133A-C675A8F254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D7C65D1D-4B41-FF6A-E496-33DD9BE29CB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b="0" dirty="0"/>
          </a:p>
          <a:p>
            <a:pPr marL="0" lvl="0" indent="0" algn="l" rtl="0">
              <a:lnSpc>
                <a:spcPct val="115000"/>
              </a:lnSpc>
              <a:spcBef>
                <a:spcPts val="0"/>
              </a:spcBef>
              <a:spcAft>
                <a:spcPts val="0"/>
              </a:spcAft>
              <a:buClr>
                <a:schemeClr val="dk1"/>
              </a:buClr>
              <a:buSzPts val="1100"/>
              <a:buFont typeface="Arial"/>
              <a:buNone/>
            </a:pPr>
            <a:r>
              <a:rPr lang="en-US" b="0" i="0" dirty="0">
                <a:latin typeface="Garamond" panose="02020404030301010803" pitchFamily="18" charset="0"/>
              </a:rPr>
              <a:t>The Forward program empowers economically vulnerable adults and those in life transitions who face challenges like reliance on alternative financial products, irregular income, limited savings, difficulty managing expenses, debt issues, and various life circumstances. </a:t>
            </a:r>
          </a:p>
          <a:p>
            <a:pPr marL="0" lvl="0" indent="0" algn="l" defTabSz="914400" rtl="0" eaLnBrk="1" latinLnBrk="0" hangingPunct="1">
              <a:lnSpc>
                <a:spcPct val="115000"/>
              </a:lnSpc>
              <a:spcBef>
                <a:spcPts val="0"/>
              </a:spcBef>
              <a:spcAft>
                <a:spcPts val="0"/>
              </a:spcAft>
              <a:buSzPts val="1100"/>
              <a:buNone/>
            </a:pPr>
            <a:endParaRPr lang="en-US" b="0" dirty="0">
              <a:latin typeface="EB Garamond" pitchFamily="2" charset="0"/>
              <a:ea typeface="EB Garamond" pitchFamily="2" charset="0"/>
            </a:endParaRPr>
          </a:p>
          <a:p>
            <a:pPr marL="0" lvl="0" indent="0" algn="l" defTabSz="914400" rtl="0" eaLnBrk="1" latinLnBrk="0" hangingPunct="1">
              <a:lnSpc>
                <a:spcPct val="115000"/>
              </a:lnSpc>
              <a:spcBef>
                <a:spcPts val="0"/>
              </a:spcBef>
              <a:spcAft>
                <a:spcPts val="0"/>
              </a:spcAft>
              <a:buSzPts val="1100"/>
              <a:buNone/>
            </a:pPr>
            <a:r>
              <a:rPr lang="en-US" b="0" dirty="0">
                <a:latin typeface="EB Garamond" pitchFamily="2" charset="0"/>
                <a:ea typeface="EB Garamond" pitchFamily="2" charset="0"/>
              </a:rPr>
              <a:t>The goal is to coach participants in a way that they are equipped with the tools they need to navigate their financial journeys successfully. </a:t>
            </a:r>
          </a:p>
          <a:p>
            <a:pPr marL="0" lvl="0" indent="0" algn="l" rtl="0">
              <a:lnSpc>
                <a:spcPct val="115000"/>
              </a:lnSpc>
              <a:spcBef>
                <a:spcPts val="0"/>
              </a:spcBef>
              <a:spcAft>
                <a:spcPts val="0"/>
              </a:spcAft>
              <a:buClr>
                <a:schemeClr val="dk1"/>
              </a:buClr>
              <a:buSzPts val="1100"/>
              <a:buFont typeface="Arial"/>
              <a:buNone/>
            </a:pPr>
            <a:endParaRPr lang="en-US" b="0" i="0" dirty="0">
              <a:latin typeface="Garamond" panose="02020404030301010803" pitchFamily="18" charset="0"/>
            </a:endParaRPr>
          </a:p>
          <a:p>
            <a:pPr marL="0" lvl="0" indent="0" algn="l" rtl="0">
              <a:lnSpc>
                <a:spcPct val="115000"/>
              </a:lnSpc>
              <a:spcBef>
                <a:spcPts val="0"/>
              </a:spcBef>
              <a:spcAft>
                <a:spcPts val="0"/>
              </a:spcAft>
              <a:buClr>
                <a:schemeClr val="dk1"/>
              </a:buClr>
              <a:buSzPts val="1100"/>
              <a:buFont typeface="Arial"/>
              <a:buNone/>
            </a:pPr>
            <a:r>
              <a:rPr lang="en-US" b="0" i="0" dirty="0">
                <a:latin typeface="Garamond" panose="02020404030301010803" pitchFamily="18" charset="0"/>
              </a:rPr>
              <a:t>The sessions are offered as a progressive series. Each session is interactive and focuses on behavioral skills to help participants build their desired lives. Each session lasts 2 hours with a short break at the midpoint.</a:t>
            </a:r>
          </a:p>
          <a:p>
            <a:pPr marL="0" lvl="0" indent="0" algn="l" rtl="0">
              <a:lnSpc>
                <a:spcPct val="115000"/>
              </a:lnSpc>
              <a:spcBef>
                <a:spcPts val="0"/>
              </a:spcBef>
              <a:spcAft>
                <a:spcPts val="0"/>
              </a:spcAft>
              <a:buClr>
                <a:schemeClr val="dk1"/>
              </a:buClr>
              <a:buSzPts val="1100"/>
              <a:buFont typeface="Arial"/>
              <a:buNone/>
            </a:pPr>
            <a:endParaRPr lang="en-US" b="0" i="0" dirty="0">
              <a:latin typeface="Garamond" panose="02020404030301010803" pitchFamily="18" charset="0"/>
            </a:endParaRPr>
          </a:p>
          <a:p>
            <a:pPr marL="0" lvl="0" indent="0" algn="l" rtl="0">
              <a:lnSpc>
                <a:spcPct val="115000"/>
              </a:lnSpc>
              <a:spcBef>
                <a:spcPts val="0"/>
              </a:spcBef>
              <a:spcAft>
                <a:spcPts val="0"/>
              </a:spcAft>
              <a:buClr>
                <a:schemeClr val="dk1"/>
              </a:buClr>
              <a:buSzPts val="1100"/>
              <a:buFont typeface="Arial"/>
              <a:buNone/>
            </a:pPr>
            <a:r>
              <a:rPr lang="en-US" b="0" i="0" dirty="0">
                <a:latin typeface="Garamond" panose="02020404030301010803" pitchFamily="18" charset="0"/>
              </a:rPr>
              <a:t>One facilitator teaching all four sessions fosters strong relationships to ensure completion, provides continuity in instruction, offers personalized support, and enhances accountability.</a:t>
            </a:r>
          </a:p>
          <a:p>
            <a:pPr marL="0" lvl="0" indent="0" algn="l" defTabSz="914400" rtl="0" eaLnBrk="1" latinLnBrk="0" hangingPunct="1">
              <a:lnSpc>
                <a:spcPct val="115000"/>
              </a:lnSpc>
              <a:spcBef>
                <a:spcPts val="0"/>
              </a:spcBef>
              <a:spcAft>
                <a:spcPts val="0"/>
              </a:spcAft>
              <a:buSzPts val="1100"/>
              <a:buNone/>
            </a:pPr>
            <a:endParaRPr lang="en-US" b="1" dirty="0">
              <a:latin typeface="EB Garamond" pitchFamily="2" charset="0"/>
              <a:ea typeface="EB Garamond" pitchFamily="2" charset="0"/>
            </a:endParaRPr>
          </a:p>
          <a:p>
            <a:pPr marL="0" lvl="0" indent="0" algn="l" defTabSz="914400" rtl="0" eaLnBrk="1" latinLnBrk="0" hangingPunct="1">
              <a:lnSpc>
                <a:spcPct val="115000"/>
              </a:lnSpc>
              <a:spcBef>
                <a:spcPts val="0"/>
              </a:spcBef>
              <a:spcAft>
                <a:spcPts val="0"/>
              </a:spcAft>
              <a:buSzPts val="1100"/>
              <a:buNone/>
            </a:pPr>
            <a:endParaRPr lang="en-US" b="1" dirty="0">
              <a:latin typeface="EB Garamond" pitchFamily="2" charset="0"/>
              <a:ea typeface="EB Garamond" pitchFamily="2" charset="0"/>
            </a:endParaRPr>
          </a:p>
          <a:p>
            <a:pPr marL="0" lvl="0" indent="0" algn="l" rtl="0">
              <a:spcBef>
                <a:spcPts val="0"/>
              </a:spcBef>
              <a:spcAft>
                <a:spcPts val="0"/>
              </a:spcAft>
              <a:buNone/>
            </a:pPr>
            <a:endParaRPr dirty="0"/>
          </a:p>
        </p:txBody>
      </p:sp>
      <p:sp>
        <p:nvSpPr>
          <p:cNvPr id="87" name="Google Shape;87;g2805e83ef60_0_849:notes">
            <a:extLst>
              <a:ext uri="{FF2B5EF4-FFF2-40B4-BE49-F238E27FC236}">
                <a16:creationId xmlns:a16="http://schemas.microsoft.com/office/drawing/2014/main" id="{6109D8E7-FDC1-673D-38B0-12D66122E49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2834289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D01356B0-4EFA-3F2F-DE02-A8855CBBC058}"/>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2485E190-DF9C-47FC-C095-E76D77EC7E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94E1E822-DCCA-7959-4D91-518FE074340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r>
              <a:rPr lang="en-US" dirty="0"/>
              <a:t>The Forward Program integrates trauma-informed care (TIC) principles to create a supportive and inclusive environment that empowers participants to</a:t>
            </a:r>
          </a:p>
          <a:p>
            <a:pPr marL="171450" lvl="0" indent="-95250" algn="l" rtl="0">
              <a:spcBef>
                <a:spcPts val="0"/>
              </a:spcBef>
              <a:spcAft>
                <a:spcPts val="0"/>
              </a:spcAft>
              <a:buClr>
                <a:schemeClr val="dk1"/>
              </a:buClr>
              <a:buSzPts val="1200"/>
              <a:buFont typeface="Arial"/>
              <a:buNone/>
            </a:pPr>
            <a:r>
              <a:rPr lang="en-US" dirty="0"/>
              <a:t>navigate financial challenges. Recognizing the pervasive impact of trauma, the program incorporates strategies that prioritize safety, transparency, and</a:t>
            </a:r>
          </a:p>
          <a:p>
            <a:pPr marL="171450" lvl="0" indent="-95250" algn="l" rtl="0">
              <a:spcBef>
                <a:spcPts val="0"/>
              </a:spcBef>
              <a:spcAft>
                <a:spcPts val="0"/>
              </a:spcAft>
              <a:buClr>
                <a:schemeClr val="dk1"/>
              </a:buClr>
              <a:buSzPts val="1200"/>
              <a:buFont typeface="Arial"/>
              <a:buNone/>
            </a:pPr>
            <a:r>
              <a:rPr lang="en-US" dirty="0"/>
              <a:t>cultural sensitivity, fostering trust and empowerment. </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r>
              <a:rPr lang="en-US" dirty="0"/>
              <a:t>By addressing the intersection of financial well-being and personal experiences, it equips participants with tools to achieve sustainable financial stability</a:t>
            </a:r>
          </a:p>
          <a:p>
            <a:pPr marL="171450" lvl="0" indent="-95250" algn="l" rtl="0">
              <a:spcBef>
                <a:spcPts val="0"/>
              </a:spcBef>
              <a:spcAft>
                <a:spcPts val="0"/>
              </a:spcAft>
              <a:buClr>
                <a:schemeClr val="dk1"/>
              </a:buClr>
              <a:buSzPts val="1200"/>
              <a:buFont typeface="Arial"/>
              <a:buNone/>
            </a:pPr>
            <a:r>
              <a:rPr lang="en-US" dirty="0"/>
              <a:t>while respecting their unique needs and histories.</a:t>
            </a:r>
            <a:endParaRPr dirty="0"/>
          </a:p>
        </p:txBody>
      </p:sp>
      <p:sp>
        <p:nvSpPr>
          <p:cNvPr id="87" name="Google Shape;87;g2805e83ef60_0_849:notes">
            <a:extLst>
              <a:ext uri="{FF2B5EF4-FFF2-40B4-BE49-F238E27FC236}">
                <a16:creationId xmlns:a16="http://schemas.microsoft.com/office/drawing/2014/main" id="{4899A7E2-36B2-26D1-6F96-4EDC4E1A7BA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121737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2ACE2585-B442-C3F9-5CB9-8A649F749372}"/>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BCFEC380-8255-4EF5-5C46-5A85D78B8C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25272031-9D90-5F21-D1D9-841EE418C78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87" name="Google Shape;87;g2805e83ef60_0_849:notes">
            <a:extLst>
              <a:ext uri="{FF2B5EF4-FFF2-40B4-BE49-F238E27FC236}">
                <a16:creationId xmlns:a16="http://schemas.microsoft.com/office/drawing/2014/main" id="{25C1C3C2-3CB2-E54A-8F7F-809ACC6E2E2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2490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726726F7-4D6C-6458-11BC-2BE041D7C63A}"/>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FB558721-6E61-1CEF-D47C-7B39BBF569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149DD8A0-635C-22F2-BE19-8216504CCAD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p:txBody>
      </p:sp>
      <p:sp>
        <p:nvSpPr>
          <p:cNvPr id="87" name="Google Shape;87;g2805e83ef60_0_849:notes">
            <a:extLst>
              <a:ext uri="{FF2B5EF4-FFF2-40B4-BE49-F238E27FC236}">
                <a16:creationId xmlns:a16="http://schemas.microsoft.com/office/drawing/2014/main" id="{1F299827-022D-C5FC-72B0-F61E9B59C7B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153095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ABFBFE29-F668-DBED-BE15-0F74F15E8652}"/>
            </a:ext>
          </a:extLst>
        </p:cNvPr>
        <p:cNvGrpSpPr/>
        <p:nvPr/>
      </p:nvGrpSpPr>
      <p:grpSpPr>
        <a:xfrm>
          <a:off x="0" y="0"/>
          <a:ext cx="0" cy="0"/>
          <a:chOff x="0" y="0"/>
          <a:chExt cx="0" cy="0"/>
        </a:xfrm>
      </p:grpSpPr>
      <p:sp>
        <p:nvSpPr>
          <p:cNvPr id="85" name="Google Shape;85;g2805e83ef60_0_849:notes">
            <a:extLst>
              <a:ext uri="{FF2B5EF4-FFF2-40B4-BE49-F238E27FC236}">
                <a16:creationId xmlns:a16="http://schemas.microsoft.com/office/drawing/2014/main" id="{730EEA2A-49F9-8CC2-CE5F-27301532AB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805e83ef60_0_849:notes">
            <a:extLst>
              <a:ext uri="{FF2B5EF4-FFF2-40B4-BE49-F238E27FC236}">
                <a16:creationId xmlns:a16="http://schemas.microsoft.com/office/drawing/2014/main" id="{FF7EB225-AE6A-7A1F-D4CF-64746955F87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87" name="Google Shape;87;g2805e83ef60_0_849:notes">
            <a:extLst>
              <a:ext uri="{FF2B5EF4-FFF2-40B4-BE49-F238E27FC236}">
                <a16:creationId xmlns:a16="http://schemas.microsoft.com/office/drawing/2014/main" id="{88EE5D1D-F498-9EDB-5DE7-B8577A3AFDC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14902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We’ve designed PowerPoint slide decks to seamlessly guide you through each of the four Forward modules.</a:t>
            </a:r>
          </a:p>
          <a:p>
            <a:endParaRPr lang="en-US" sz="2800" dirty="0"/>
          </a:p>
          <a:p>
            <a:r>
              <a:rPr lang="en-US" sz="2800" dirty="0"/>
              <a:t>Each module is paired with a customized slide deck that includes a sample script, references to learner workbook activities, and clear transition points to support you as a facilitator. </a:t>
            </a:r>
          </a:p>
          <a:p>
            <a:endParaRPr lang="en-US" sz="2800" dirty="0"/>
          </a:p>
          <a:p>
            <a:r>
              <a:rPr lang="en-US" sz="2800" dirty="0"/>
              <a:t>These resources are crafted to enhance your delivery, ensure smooth navigation through the content, and create an engaging experience for participants.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11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endParaRPr lang="en-US" sz="1200" b="0" i="0" u="none" strike="noStrike" dirty="0">
              <a:solidFill>
                <a:srgbClr val="222222"/>
              </a:solidFill>
              <a:effectLst/>
              <a:highlight>
                <a:srgbClr val="FFFFFF"/>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073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FB87-FBB0-44AB-6951-0EABA65FB7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96B998-BD92-0D10-3CF7-4A8C5CBEE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D6102D-3843-48FB-F886-F568DBE856F3}"/>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5" name="Footer Placeholder 4">
            <a:extLst>
              <a:ext uri="{FF2B5EF4-FFF2-40B4-BE49-F238E27FC236}">
                <a16:creationId xmlns:a16="http://schemas.microsoft.com/office/drawing/2014/main" id="{DE68787F-B975-DA02-6FCD-BE2B99951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6564A-C659-77F8-17C9-6A9A0F5279F7}"/>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1543783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2DDB-333B-88EB-37C4-41CFCE3FDD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DE9D6E-D292-A4C0-4FAC-92FF443F2E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C79FD-CD6B-F92B-9AED-0188ED868734}"/>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5" name="Footer Placeholder 4">
            <a:extLst>
              <a:ext uri="{FF2B5EF4-FFF2-40B4-BE49-F238E27FC236}">
                <a16:creationId xmlns:a16="http://schemas.microsoft.com/office/drawing/2014/main" id="{654E4E87-E8B5-EAA9-9EEC-33CD4059A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57352-9B10-949C-9B28-7C4E5BDF1256}"/>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89351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0C45D-8310-E70F-5000-A39E5F3E0E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FB99F-BD3A-F2ED-0AAA-5D51F4258A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C8111-66DA-6519-6472-5C9F64EBB3D6}"/>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5" name="Footer Placeholder 4">
            <a:extLst>
              <a:ext uri="{FF2B5EF4-FFF2-40B4-BE49-F238E27FC236}">
                <a16:creationId xmlns:a16="http://schemas.microsoft.com/office/drawing/2014/main" id="{DFAC9312-13C6-3A1D-D24B-3B04D20CA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2754F-BE13-A7D2-5057-4A2ACC00E8FC}"/>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42343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5813-01FF-189F-D312-EAA969E9B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40C9F-3ED4-B91C-89AB-EE2DCE2B03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0EF9A-583F-1467-BF68-ABFA8A7FCC14}"/>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5" name="Footer Placeholder 4">
            <a:extLst>
              <a:ext uri="{FF2B5EF4-FFF2-40B4-BE49-F238E27FC236}">
                <a16:creationId xmlns:a16="http://schemas.microsoft.com/office/drawing/2014/main" id="{0DD156B0-4778-1C90-656D-3C9C91A24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C4917-AE07-3123-39EC-2AA3D90FBC67}"/>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381599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4EE7-0738-046A-A90E-624FC750AE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445D0-234F-7711-7962-977AC2F0CB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9490A-D3BC-12EC-2DEE-6BFEEED18CD1}"/>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5" name="Footer Placeholder 4">
            <a:extLst>
              <a:ext uri="{FF2B5EF4-FFF2-40B4-BE49-F238E27FC236}">
                <a16:creationId xmlns:a16="http://schemas.microsoft.com/office/drawing/2014/main" id="{6A17D263-4178-31DA-44D1-7BBB1CF8D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BE005-24DF-5673-E732-0EB566D70334}"/>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12875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BD6D-1FBC-216B-246B-00C7B2C9F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8E3BA-A725-2F85-3A07-0806E61B53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6CD150-2264-8F38-4BCD-B7D4ABCAE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FB7506-FC4E-1963-C0E4-3965DC4E9804}"/>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6" name="Footer Placeholder 5">
            <a:extLst>
              <a:ext uri="{FF2B5EF4-FFF2-40B4-BE49-F238E27FC236}">
                <a16:creationId xmlns:a16="http://schemas.microsoft.com/office/drawing/2014/main" id="{1F85581F-CD20-E4FD-160C-E1BE7CB6D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BF30E-3F15-6DF0-B7C2-C0B576BD9802}"/>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96649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A4F00-1BEE-4FE0-6949-2F27D87690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F91352-96DE-9C52-8387-16B4008717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368AF9-84A5-CFF0-BD60-A18081C0ED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4C69B-6308-236A-06FB-B470589701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A28B9-8E35-967F-3A7A-4364CA1E97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433E1-3CBD-2748-7AEC-61DC61E96DA6}"/>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8" name="Footer Placeholder 7">
            <a:extLst>
              <a:ext uri="{FF2B5EF4-FFF2-40B4-BE49-F238E27FC236}">
                <a16:creationId xmlns:a16="http://schemas.microsoft.com/office/drawing/2014/main" id="{1F66A198-066B-D570-8974-359FE048F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ADF38-485F-D652-772B-EB0A0EE7C4A6}"/>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323831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CFE6-3221-D3A6-767C-4DCA40641C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27374E-8DF4-79B4-DA51-C7A4C1D7794C}"/>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4" name="Footer Placeholder 3">
            <a:extLst>
              <a:ext uri="{FF2B5EF4-FFF2-40B4-BE49-F238E27FC236}">
                <a16:creationId xmlns:a16="http://schemas.microsoft.com/office/drawing/2014/main" id="{95F5EB23-9BEF-4F78-7CCF-7FCA14E225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B980B-1BA9-B320-D1A4-94B7AE921A0E}"/>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1190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1CCBED-67BC-6FBE-0074-10F2E585C8D3}"/>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3" name="Footer Placeholder 2">
            <a:extLst>
              <a:ext uri="{FF2B5EF4-FFF2-40B4-BE49-F238E27FC236}">
                <a16:creationId xmlns:a16="http://schemas.microsoft.com/office/drawing/2014/main" id="{147E2370-726D-9BE6-CC04-E182BCBD33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38D8E4-66F7-90CE-E948-FE7213E14236}"/>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416816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9467-8B93-2A91-E90F-BA5455EBE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DA3CFD-1B53-E91E-26B9-65AC0DF12C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03A8E-28B1-5E76-F1D5-B7F001DD0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9960F-0887-D1A9-C44C-510146175527}"/>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6" name="Footer Placeholder 5">
            <a:extLst>
              <a:ext uri="{FF2B5EF4-FFF2-40B4-BE49-F238E27FC236}">
                <a16:creationId xmlns:a16="http://schemas.microsoft.com/office/drawing/2014/main" id="{FA019845-E8CE-93D4-4120-FA8BF203D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23C4A-59A8-BE20-F1BC-B85A5DC615AC}"/>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428170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46A9-78A0-1338-32A6-F5281F68F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14963-67CC-0071-0E66-9709AE97C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56A3F2-28F6-2595-3198-B2FE5292F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DFFCA0-9927-096E-14E9-23ADF0230A10}"/>
              </a:ext>
            </a:extLst>
          </p:cNvPr>
          <p:cNvSpPr>
            <a:spLocks noGrp="1"/>
          </p:cNvSpPr>
          <p:nvPr>
            <p:ph type="dt" sz="half" idx="10"/>
          </p:nvPr>
        </p:nvSpPr>
        <p:spPr/>
        <p:txBody>
          <a:bodyPr/>
          <a:lstStyle/>
          <a:p>
            <a:fld id="{699F6C71-D6C3-0C4C-96A0-7BAF5B8A5448}" type="datetimeFigureOut">
              <a:rPr lang="en-US" smtClean="0"/>
              <a:t>1/17/2025</a:t>
            </a:fld>
            <a:endParaRPr lang="en-US"/>
          </a:p>
        </p:txBody>
      </p:sp>
      <p:sp>
        <p:nvSpPr>
          <p:cNvPr id="6" name="Footer Placeholder 5">
            <a:extLst>
              <a:ext uri="{FF2B5EF4-FFF2-40B4-BE49-F238E27FC236}">
                <a16:creationId xmlns:a16="http://schemas.microsoft.com/office/drawing/2014/main" id="{C4A6BF14-78CA-9725-FF9A-B1E11C1DFD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874D1-CAC6-7DB9-6C63-70ADDB732105}"/>
              </a:ext>
            </a:extLst>
          </p:cNvPr>
          <p:cNvSpPr>
            <a:spLocks noGrp="1"/>
          </p:cNvSpPr>
          <p:nvPr>
            <p:ph type="sldNum" sz="quarter" idx="12"/>
          </p:nvPr>
        </p:nvSpPr>
        <p:spPr/>
        <p:txBody>
          <a:bodyPr/>
          <a:lstStyle/>
          <a:p>
            <a:fld id="{0136A847-141B-4C4E-93F5-696C099C79E7}" type="slidenum">
              <a:rPr lang="en-US" smtClean="0"/>
              <a:t>‹#›</a:t>
            </a:fld>
            <a:endParaRPr lang="en-US"/>
          </a:p>
        </p:txBody>
      </p:sp>
    </p:spTree>
    <p:extLst>
      <p:ext uri="{BB962C8B-B14F-4D97-AF65-F5344CB8AC3E}">
        <p14:creationId xmlns:p14="http://schemas.microsoft.com/office/powerpoint/2010/main" val="947920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A5DAA-D6CC-167E-BB56-22CEE0FEC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A9F353-AAB6-2687-26FF-BA6AF2B3AD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CBC0A-82CD-8D34-9849-56EE52672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9F6C71-D6C3-0C4C-96A0-7BAF5B8A5448}" type="datetimeFigureOut">
              <a:rPr lang="en-US" smtClean="0"/>
              <a:t>1/17/2025</a:t>
            </a:fld>
            <a:endParaRPr lang="en-US"/>
          </a:p>
        </p:txBody>
      </p:sp>
      <p:sp>
        <p:nvSpPr>
          <p:cNvPr id="5" name="Footer Placeholder 4">
            <a:extLst>
              <a:ext uri="{FF2B5EF4-FFF2-40B4-BE49-F238E27FC236}">
                <a16:creationId xmlns:a16="http://schemas.microsoft.com/office/drawing/2014/main" id="{3C0E739F-EB13-16F6-EEDF-E848D1511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54C7F05-D8CB-ABFC-497E-E407B2C1A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36A847-141B-4C4E-93F5-696C099C79E7}" type="slidenum">
              <a:rPr lang="en-US" smtClean="0"/>
              <a:t>‹#›</a:t>
            </a:fld>
            <a:endParaRPr lang="en-US"/>
          </a:p>
        </p:txBody>
      </p:sp>
    </p:spTree>
    <p:extLst>
      <p:ext uri="{BB962C8B-B14F-4D97-AF65-F5344CB8AC3E}">
        <p14:creationId xmlns:p14="http://schemas.microsoft.com/office/powerpoint/2010/main" val="545410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ectangle&#10;&#10;Description automatically generated">
            <a:extLst>
              <a:ext uri="{FF2B5EF4-FFF2-40B4-BE49-F238E27FC236}">
                <a16:creationId xmlns:a16="http://schemas.microsoft.com/office/drawing/2014/main" id="{E9826823-DC1A-AA91-3586-ACCF26D62745}"/>
              </a:ext>
            </a:extLst>
          </p:cNvPr>
          <p:cNvPicPr>
            <a:picLocks noChangeAspect="1"/>
          </p:cNvPicPr>
          <p:nvPr/>
        </p:nvPicPr>
        <p:blipFill>
          <a:blip r:embed="rId3"/>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77060CF6-2F34-478E-032C-D001CB6927FD}"/>
              </a:ext>
            </a:extLst>
          </p:cNvPr>
          <p:cNvSpPr txBox="1">
            <a:spLocks/>
          </p:cNvSpPr>
          <p:nvPr/>
        </p:nvSpPr>
        <p:spPr>
          <a:xfrm>
            <a:off x="1923430" y="3732973"/>
            <a:ext cx="7463790" cy="6442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cap="all" dirty="0">
                <a:solidFill>
                  <a:srgbClr val="6B6A60"/>
                </a:solidFill>
                <a:latin typeface="Roboto"/>
                <a:ea typeface="Roboto"/>
                <a:cs typeface="Prompt"/>
              </a:rPr>
              <a:t>Forward Program Training</a:t>
            </a:r>
          </a:p>
        </p:txBody>
      </p:sp>
      <p:cxnSp>
        <p:nvCxnSpPr>
          <p:cNvPr id="6" name="Straight Connector 5">
            <a:extLst>
              <a:ext uri="{FF2B5EF4-FFF2-40B4-BE49-F238E27FC236}">
                <a16:creationId xmlns:a16="http://schemas.microsoft.com/office/drawing/2014/main" id="{80B654F4-343F-5F11-192F-B07F2B5496A8}"/>
              </a:ext>
            </a:extLst>
          </p:cNvPr>
          <p:cNvCxnSpPr/>
          <p:nvPr/>
        </p:nvCxnSpPr>
        <p:spPr>
          <a:xfrm>
            <a:off x="1923430" y="3503718"/>
            <a:ext cx="7463790"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980FB3-5CC0-9249-AE2B-9202E3D1E206}"/>
              </a:ext>
            </a:extLst>
          </p:cNvPr>
          <p:cNvSpPr txBox="1"/>
          <p:nvPr/>
        </p:nvSpPr>
        <p:spPr>
          <a:xfrm>
            <a:off x="3086174" y="5018088"/>
            <a:ext cx="6301046" cy="1200329"/>
          </a:xfrm>
          <a:prstGeom prst="rect">
            <a:avLst/>
          </a:prstGeom>
          <a:noFill/>
        </p:spPr>
        <p:txBody>
          <a:bodyPr wrap="square">
            <a:spAutoFit/>
          </a:bodyPr>
          <a:lstStyle/>
          <a:p>
            <a:pPr rtl="0"/>
            <a:r>
              <a:rPr lang="en-US" sz="1800" b="0" i="1" u="none" strike="noStrike" dirty="0">
                <a:solidFill>
                  <a:srgbClr val="7F7F7F"/>
                </a:solidFill>
                <a:effectLst/>
                <a:latin typeface="Roboto" panose="02000000000000000000" pitchFamily="2" charset="0"/>
              </a:rPr>
              <a:t>Facilitator: Chineva Smith, Education &amp; Training Manager</a:t>
            </a:r>
            <a:endParaRPr lang="en-US" b="0" dirty="0">
              <a:effectLst/>
            </a:endParaRPr>
          </a:p>
          <a:p>
            <a:pPr algn="ctr" rtl="0"/>
            <a:r>
              <a:rPr lang="en-US" sz="1800" b="0" i="1" u="none" strike="noStrike" dirty="0">
                <a:solidFill>
                  <a:srgbClr val="7F7F7F"/>
                </a:solidFill>
                <a:effectLst/>
                <a:latin typeface="Roboto" panose="02000000000000000000" pitchFamily="2" charset="0"/>
              </a:rPr>
              <a:t>Thursday, January 16, 2025</a:t>
            </a:r>
            <a:endParaRPr lang="en-US" b="0" dirty="0">
              <a:effectLst/>
            </a:endParaRPr>
          </a:p>
          <a:p>
            <a:br>
              <a:rPr lang="en-US" b="0" dirty="0">
                <a:effectLst/>
              </a:rPr>
            </a:br>
            <a:endParaRPr lang="en-US" dirty="0"/>
          </a:p>
        </p:txBody>
      </p:sp>
      <p:pic>
        <p:nvPicPr>
          <p:cNvPr id="17" name="Picture 16" descr="A black and green logo&#10;&#10;Description automatically generated">
            <a:extLst>
              <a:ext uri="{FF2B5EF4-FFF2-40B4-BE49-F238E27FC236}">
                <a16:creationId xmlns:a16="http://schemas.microsoft.com/office/drawing/2014/main" id="{0B3F5FE5-EAC9-1DA4-1687-EE32852311E3}"/>
              </a:ext>
            </a:extLst>
          </p:cNvPr>
          <p:cNvPicPr>
            <a:picLocks noChangeAspect="1"/>
          </p:cNvPicPr>
          <p:nvPr/>
        </p:nvPicPr>
        <p:blipFill>
          <a:blip r:embed="rId4"/>
          <a:srcRect t="28432" b="28081"/>
          <a:stretch/>
        </p:blipFill>
        <p:spPr>
          <a:xfrm>
            <a:off x="1923430" y="2042162"/>
            <a:ext cx="3684270" cy="1337520"/>
          </a:xfrm>
          <a:prstGeom prst="rect">
            <a:avLst/>
          </a:prstGeom>
        </p:spPr>
      </p:pic>
    </p:spTree>
    <p:extLst>
      <p:ext uri="{BB962C8B-B14F-4D97-AF65-F5344CB8AC3E}">
        <p14:creationId xmlns:p14="http://schemas.microsoft.com/office/powerpoint/2010/main" val="134495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0"/>
            <a:ext cx="12192000" cy="6591385"/>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1698308" y="1201425"/>
            <a:ext cx="7041502"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Learner’s Workbook</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1698308" y="1905085"/>
            <a:ext cx="6802962"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090255D-8FB4-7C61-7CAD-A69D747130B7}"/>
              </a:ext>
            </a:extLst>
          </p:cNvPr>
          <p:cNvPicPr>
            <a:picLocks noChangeAspect="1"/>
          </p:cNvPicPr>
          <p:nvPr/>
        </p:nvPicPr>
        <p:blipFill>
          <a:blip r:embed="rId4"/>
          <a:stretch>
            <a:fillRect/>
          </a:stretch>
        </p:blipFill>
        <p:spPr>
          <a:xfrm>
            <a:off x="1583470" y="2608745"/>
            <a:ext cx="2720925" cy="3276079"/>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431066B3-D0BB-01B4-9319-E0417EFC96C0}"/>
              </a:ext>
            </a:extLst>
          </p:cNvPr>
          <p:cNvPicPr>
            <a:picLocks noChangeAspect="1"/>
          </p:cNvPicPr>
          <p:nvPr/>
        </p:nvPicPr>
        <p:blipFill>
          <a:blip r:embed="rId5"/>
          <a:stretch>
            <a:fillRect/>
          </a:stretch>
        </p:blipFill>
        <p:spPr>
          <a:xfrm>
            <a:off x="5887864" y="2620118"/>
            <a:ext cx="5034258" cy="327607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0321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71B839C0-482F-B494-D6D6-775549D7A967}"/>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4C9B3D62-DE8B-4301-1B4A-5B7F7B6AE84B}"/>
              </a:ext>
            </a:extLst>
          </p:cNvPr>
          <p:cNvPicPr preferRelativeResize="0"/>
          <p:nvPr/>
        </p:nvPicPr>
        <p:blipFill rotWithShape="1">
          <a:blip r:embed="rId3">
            <a:alphaModFix/>
          </a:blip>
          <a:srcRect/>
          <a:stretch/>
        </p:blipFill>
        <p:spPr>
          <a:xfrm>
            <a:off x="0" y="0"/>
            <a:ext cx="12192000" cy="6875060"/>
          </a:xfrm>
          <a:prstGeom prst="rect">
            <a:avLst/>
          </a:prstGeom>
          <a:noFill/>
          <a:ln>
            <a:noFill/>
          </a:ln>
        </p:spPr>
      </p:pic>
      <p:sp>
        <p:nvSpPr>
          <p:cNvPr id="90" name="Google Shape;90;p13">
            <a:extLst>
              <a:ext uri="{FF2B5EF4-FFF2-40B4-BE49-F238E27FC236}">
                <a16:creationId xmlns:a16="http://schemas.microsoft.com/office/drawing/2014/main" id="{691FFB69-8DE0-7931-D125-4B437931F403}"/>
              </a:ext>
            </a:extLst>
          </p:cNvPr>
          <p:cNvSpPr txBox="1"/>
          <p:nvPr/>
        </p:nvSpPr>
        <p:spPr>
          <a:xfrm>
            <a:off x="2196084" y="2554596"/>
            <a:ext cx="7895844" cy="703575"/>
          </a:xfrm>
          <a:prstGeom prst="rect">
            <a:avLst/>
          </a:prstGeom>
          <a:noFill/>
          <a:ln>
            <a:noFill/>
          </a:ln>
        </p:spPr>
        <p:txBody>
          <a:bodyPr spcFirstLastPara="1" wrap="square" lIns="68569" tIns="34275" rIns="68569" bIns="34275" anchor="b" anchorCtr="0">
            <a:noAutofit/>
          </a:bodyPr>
          <a:lstStyle/>
          <a:p>
            <a:pPr algn="ctr">
              <a:lnSpc>
                <a:spcPct val="90000"/>
              </a:lnSpc>
              <a:buClr>
                <a:srgbClr val="202C5A"/>
              </a:buClr>
              <a:buSzPts val="6000"/>
            </a:pPr>
            <a:r>
              <a:rPr lang="en-US" sz="4600" dirty="0">
                <a:solidFill>
                  <a:srgbClr val="202C5A"/>
                </a:solidFill>
                <a:latin typeface="Prompt Medium" pitchFamily="2" charset="-34"/>
                <a:ea typeface="+mj-ea"/>
                <a:cs typeface="Prompt Medium" pitchFamily="2" charset="-34"/>
                <a:sym typeface="Prompt Medium"/>
              </a:rPr>
              <a:t>Forward Module Overview</a:t>
            </a:r>
            <a:endParaRPr sz="4600" dirty="0">
              <a:solidFill>
                <a:srgbClr val="202C5A"/>
              </a:solidFill>
              <a:latin typeface="Prompt Medium" pitchFamily="2" charset="-34"/>
              <a:ea typeface="+mj-ea"/>
              <a:cs typeface="Prompt Medium" pitchFamily="2" charset="-34"/>
            </a:endParaRPr>
          </a:p>
        </p:txBody>
      </p:sp>
      <p:cxnSp>
        <p:nvCxnSpPr>
          <p:cNvPr id="92" name="Google Shape;92;p13">
            <a:extLst>
              <a:ext uri="{FF2B5EF4-FFF2-40B4-BE49-F238E27FC236}">
                <a16:creationId xmlns:a16="http://schemas.microsoft.com/office/drawing/2014/main" id="{522078C7-89C3-E377-3AAF-CC41616743E6}"/>
              </a:ext>
            </a:extLst>
          </p:cNvPr>
          <p:cNvCxnSpPr>
            <a:cxnSpLocks/>
          </p:cNvCxnSpPr>
          <p:nvPr/>
        </p:nvCxnSpPr>
        <p:spPr>
          <a:xfrm>
            <a:off x="2196084" y="3258171"/>
            <a:ext cx="7895844" cy="0"/>
          </a:xfrm>
          <a:prstGeom prst="straightConnector1">
            <a:avLst/>
          </a:prstGeom>
          <a:noFill/>
          <a:ln w="22225" cap="flat" cmpd="sng">
            <a:solidFill>
              <a:srgbClr val="57B36D"/>
            </a:solidFill>
            <a:prstDash val="solid"/>
            <a:miter lim="800000"/>
            <a:headEnd type="none" w="sm" len="sm"/>
            <a:tailEnd type="none" w="sm" len="sm"/>
          </a:ln>
        </p:spPr>
      </p:cxnSp>
    </p:spTree>
    <p:extLst>
      <p:ext uri="{BB962C8B-B14F-4D97-AF65-F5344CB8AC3E}">
        <p14:creationId xmlns:p14="http://schemas.microsoft.com/office/powerpoint/2010/main" val="353921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542171" y="1222046"/>
            <a:ext cx="2291802"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Adult</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542171" y="1790007"/>
            <a:ext cx="2044253"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041DFF9-750C-C98B-3326-0D89B233AAAD}"/>
              </a:ext>
            </a:extLst>
          </p:cNvPr>
          <p:cNvPicPr>
            <a:picLocks noChangeAspect="1"/>
          </p:cNvPicPr>
          <p:nvPr/>
        </p:nvPicPr>
        <p:blipFill>
          <a:blip r:embed="rId4"/>
          <a:stretch>
            <a:fillRect/>
          </a:stretch>
        </p:blipFill>
        <p:spPr>
          <a:xfrm>
            <a:off x="2005298" y="3223237"/>
            <a:ext cx="1657350" cy="2028825"/>
          </a:xfrm>
          <a:prstGeom prst="rect">
            <a:avLst/>
          </a:prstGeom>
        </p:spPr>
      </p:pic>
      <p:sp>
        <p:nvSpPr>
          <p:cNvPr id="9" name="Subtitle 2">
            <a:extLst>
              <a:ext uri="{FF2B5EF4-FFF2-40B4-BE49-F238E27FC236}">
                <a16:creationId xmlns:a16="http://schemas.microsoft.com/office/drawing/2014/main" id="{3D6F86B9-6BB4-8D80-6E67-6BF372F751D8}"/>
              </a:ext>
            </a:extLst>
          </p:cNvPr>
          <p:cNvSpPr>
            <a:spLocks noGrp="1"/>
          </p:cNvSpPr>
          <p:nvPr>
            <p:ph type="subTitle" idx="1"/>
          </p:nvPr>
        </p:nvSpPr>
        <p:spPr>
          <a:xfrm>
            <a:off x="1688072" y="2220430"/>
            <a:ext cx="6409373" cy="814386"/>
          </a:xfrm>
          <a:prstGeom prst="rect">
            <a:avLst/>
          </a:prstGeom>
        </p:spPr>
        <p:txBody>
          <a:bodyPr>
            <a:normAutofit fontScale="70000" lnSpcReduction="20000"/>
          </a:bodyPr>
          <a:lstStyle>
            <a:lvl1pPr marL="0" indent="0">
              <a:buNone/>
              <a:defRPr sz="2800" b="0" i="0">
                <a:latin typeface="Prompt" pitchFamily="2" charset="-34"/>
                <a:cs typeface="Prompt" pitchFamily="2" charset="-34"/>
              </a:defRPr>
            </a:lvl1pPr>
          </a:lstStyle>
          <a:p>
            <a:pPr algn="l"/>
            <a:r>
              <a:rPr lang="en-US" cap="all" dirty="0">
                <a:solidFill>
                  <a:srgbClr val="6B6A60"/>
                </a:solidFill>
              </a:rPr>
              <a:t>Forward empowers economically vulnerable adults with financial strategies.</a:t>
            </a:r>
          </a:p>
        </p:txBody>
      </p:sp>
      <p:sp>
        <p:nvSpPr>
          <p:cNvPr id="10" name="Subtitle 2">
            <a:extLst>
              <a:ext uri="{FF2B5EF4-FFF2-40B4-BE49-F238E27FC236}">
                <a16:creationId xmlns:a16="http://schemas.microsoft.com/office/drawing/2014/main" id="{6228E4F3-8D0B-3E89-FD55-41F93A8C2B86}"/>
              </a:ext>
            </a:extLst>
          </p:cNvPr>
          <p:cNvSpPr txBox="1">
            <a:spLocks/>
          </p:cNvSpPr>
          <p:nvPr/>
        </p:nvSpPr>
        <p:spPr>
          <a:xfrm>
            <a:off x="4892758" y="3307712"/>
            <a:ext cx="4441873" cy="1944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6B6A60"/>
                </a:solidFill>
                <a:latin typeface="Roboto" panose="02000000000000000000" pitchFamily="2" charset="0"/>
                <a:ea typeface="Roboto" panose="02000000000000000000" pitchFamily="2" charset="0"/>
              </a:rPr>
              <a:t>MODULES</a:t>
            </a:r>
          </a:p>
          <a:p>
            <a:r>
              <a:rPr lang="en-US" sz="1800" dirty="0">
                <a:solidFill>
                  <a:srgbClr val="6B6A60"/>
                </a:solidFill>
                <a:latin typeface="Roboto" panose="02000000000000000000" pitchFamily="2" charset="0"/>
                <a:ea typeface="Roboto" panose="02000000000000000000" pitchFamily="2" charset="0"/>
              </a:rPr>
              <a:t>Envisioning the Life I Want</a:t>
            </a:r>
          </a:p>
          <a:p>
            <a:r>
              <a:rPr lang="en-US" sz="1800" dirty="0">
                <a:solidFill>
                  <a:srgbClr val="6B6A60"/>
                </a:solidFill>
                <a:latin typeface="Roboto" panose="02000000000000000000" pitchFamily="2" charset="0"/>
                <a:ea typeface="Roboto" panose="02000000000000000000" pitchFamily="2" charset="0"/>
              </a:rPr>
              <a:t>Funding the Life I Want</a:t>
            </a:r>
          </a:p>
          <a:p>
            <a:r>
              <a:rPr lang="en-US" sz="1800" dirty="0">
                <a:solidFill>
                  <a:srgbClr val="6B6A60"/>
                </a:solidFill>
                <a:latin typeface="Roboto" panose="02000000000000000000" pitchFamily="2" charset="0"/>
                <a:ea typeface="Roboto" panose="02000000000000000000" pitchFamily="2" charset="0"/>
              </a:rPr>
              <a:t>Managing the Life I Want</a:t>
            </a:r>
          </a:p>
          <a:p>
            <a:r>
              <a:rPr lang="en-US" sz="1800" dirty="0">
                <a:solidFill>
                  <a:srgbClr val="6B6A60"/>
                </a:solidFill>
                <a:latin typeface="Roboto" panose="02000000000000000000" pitchFamily="2" charset="0"/>
                <a:ea typeface="Roboto" panose="02000000000000000000" pitchFamily="2" charset="0"/>
              </a:rPr>
              <a:t>Living the Life I Want</a:t>
            </a:r>
          </a:p>
        </p:txBody>
      </p:sp>
    </p:spTree>
    <p:extLst>
      <p:ext uri="{BB962C8B-B14F-4D97-AF65-F5344CB8AC3E}">
        <p14:creationId xmlns:p14="http://schemas.microsoft.com/office/powerpoint/2010/main" val="175175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32E371C9-0326-A778-1C6D-469E2A876FBC}"/>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82B4766D-04AE-5ED1-1448-65047402003F}"/>
              </a:ext>
            </a:extLst>
          </p:cNvPr>
          <p:cNvPicPr preferRelativeResize="0"/>
          <p:nvPr/>
        </p:nvPicPr>
        <p:blipFill rotWithShape="1">
          <a:blip r:embed="rId3">
            <a:alphaModFix/>
          </a:blip>
          <a:srcRect/>
          <a:stretch/>
        </p:blipFill>
        <p:spPr>
          <a:xfrm>
            <a:off x="0" y="0"/>
            <a:ext cx="12192000" cy="6875060"/>
          </a:xfrm>
          <a:prstGeom prst="rect">
            <a:avLst/>
          </a:prstGeom>
          <a:noFill/>
          <a:ln>
            <a:noFill/>
          </a:ln>
        </p:spPr>
      </p:pic>
      <p:sp>
        <p:nvSpPr>
          <p:cNvPr id="90" name="Google Shape;90;p13">
            <a:extLst>
              <a:ext uri="{FF2B5EF4-FFF2-40B4-BE49-F238E27FC236}">
                <a16:creationId xmlns:a16="http://schemas.microsoft.com/office/drawing/2014/main" id="{46C42FB8-4618-87D4-922B-EB6E4F0B7419}"/>
              </a:ext>
            </a:extLst>
          </p:cNvPr>
          <p:cNvSpPr txBox="1"/>
          <p:nvPr/>
        </p:nvSpPr>
        <p:spPr>
          <a:xfrm>
            <a:off x="2196084" y="2554596"/>
            <a:ext cx="7895844" cy="703575"/>
          </a:xfrm>
          <a:prstGeom prst="rect">
            <a:avLst/>
          </a:prstGeom>
          <a:noFill/>
          <a:ln>
            <a:noFill/>
          </a:ln>
        </p:spPr>
        <p:txBody>
          <a:bodyPr spcFirstLastPara="1" wrap="square" lIns="68569" tIns="34275" rIns="68569" bIns="34275" anchor="b" anchorCtr="0">
            <a:noAutofit/>
          </a:bodyPr>
          <a:lstStyle/>
          <a:p>
            <a:pPr algn="ctr">
              <a:lnSpc>
                <a:spcPct val="90000"/>
              </a:lnSpc>
              <a:buClr>
                <a:srgbClr val="202C5A"/>
              </a:buClr>
              <a:buSzPts val="6000"/>
            </a:pPr>
            <a:r>
              <a:rPr lang="en-US" sz="4600" dirty="0">
                <a:solidFill>
                  <a:srgbClr val="202C5A"/>
                </a:solidFill>
                <a:latin typeface="Prompt Medium" pitchFamily="2" charset="-34"/>
                <a:ea typeface="+mj-ea"/>
                <a:cs typeface="Prompt Medium" pitchFamily="2" charset="-34"/>
                <a:sym typeface="Prompt Medium"/>
              </a:rPr>
              <a:t>Forward Module Activities</a:t>
            </a:r>
            <a:endParaRPr sz="4600" dirty="0">
              <a:solidFill>
                <a:srgbClr val="202C5A"/>
              </a:solidFill>
              <a:latin typeface="Prompt Medium" pitchFamily="2" charset="-34"/>
              <a:ea typeface="+mj-ea"/>
              <a:cs typeface="Prompt Medium" pitchFamily="2" charset="-34"/>
            </a:endParaRPr>
          </a:p>
        </p:txBody>
      </p:sp>
      <p:cxnSp>
        <p:nvCxnSpPr>
          <p:cNvPr id="92" name="Google Shape;92;p13">
            <a:extLst>
              <a:ext uri="{FF2B5EF4-FFF2-40B4-BE49-F238E27FC236}">
                <a16:creationId xmlns:a16="http://schemas.microsoft.com/office/drawing/2014/main" id="{1C5BA4E8-7DFA-E6ED-7563-92BFE90A9C92}"/>
              </a:ext>
            </a:extLst>
          </p:cNvPr>
          <p:cNvCxnSpPr>
            <a:cxnSpLocks/>
          </p:cNvCxnSpPr>
          <p:nvPr/>
        </p:nvCxnSpPr>
        <p:spPr>
          <a:xfrm>
            <a:off x="2196084" y="3258171"/>
            <a:ext cx="7895844" cy="0"/>
          </a:xfrm>
          <a:prstGeom prst="straightConnector1">
            <a:avLst/>
          </a:prstGeom>
          <a:noFill/>
          <a:ln w="22225" cap="flat" cmpd="sng">
            <a:solidFill>
              <a:srgbClr val="57B36D"/>
            </a:solidFill>
            <a:prstDash val="solid"/>
            <a:miter lim="800000"/>
            <a:headEnd type="none" w="sm" len="sm"/>
            <a:tailEnd type="none" w="sm" len="sm"/>
          </a:ln>
        </p:spPr>
      </p:cxnSp>
    </p:spTree>
    <p:extLst>
      <p:ext uri="{BB962C8B-B14F-4D97-AF65-F5344CB8AC3E}">
        <p14:creationId xmlns:p14="http://schemas.microsoft.com/office/powerpoint/2010/main" val="62555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0"/>
            <a:ext cx="12192000" cy="6858001"/>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1698307" y="1209439"/>
            <a:ext cx="8193838"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Envisioning the Life I Want</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1698307" y="1913099"/>
            <a:ext cx="8027584"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3" name="Picture 2" descr="A close-up of a paper&#10;&#10;Description automatically generated">
            <a:extLst>
              <a:ext uri="{FF2B5EF4-FFF2-40B4-BE49-F238E27FC236}">
                <a16:creationId xmlns:a16="http://schemas.microsoft.com/office/drawing/2014/main" id="{E4CEFF0A-B501-5D64-076B-5536B8FD1DE2}"/>
              </a:ext>
            </a:extLst>
          </p:cNvPr>
          <p:cNvPicPr>
            <a:picLocks noChangeAspect="1"/>
          </p:cNvPicPr>
          <p:nvPr/>
        </p:nvPicPr>
        <p:blipFill>
          <a:blip r:embed="rId4"/>
          <a:stretch>
            <a:fillRect/>
          </a:stretch>
        </p:blipFill>
        <p:spPr>
          <a:xfrm>
            <a:off x="2688927" y="2307918"/>
            <a:ext cx="6212597" cy="4026172"/>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326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118BB-C4E8-DF58-4020-FE503112D9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1251FA-6006-D498-265A-89BAE7639560}"/>
              </a:ext>
            </a:extLst>
          </p:cNvPr>
          <p:cNvPicPr>
            <a:picLocks noChangeAspect="1"/>
          </p:cNvPicPr>
          <p:nvPr/>
        </p:nvPicPr>
        <p:blipFill>
          <a:blip r:embed="rId3"/>
          <a:srcRect/>
          <a:stretch/>
        </p:blipFill>
        <p:spPr>
          <a:xfrm>
            <a:off x="0" y="0"/>
            <a:ext cx="12192000" cy="6858001"/>
          </a:xfrm>
          <a:prstGeom prst="rect">
            <a:avLst/>
          </a:prstGeom>
        </p:spPr>
      </p:pic>
      <p:sp>
        <p:nvSpPr>
          <p:cNvPr id="6" name="Title 1">
            <a:extLst>
              <a:ext uri="{FF2B5EF4-FFF2-40B4-BE49-F238E27FC236}">
                <a16:creationId xmlns:a16="http://schemas.microsoft.com/office/drawing/2014/main" id="{81785231-09F0-D2F3-A280-B24D720F339F}"/>
              </a:ext>
            </a:extLst>
          </p:cNvPr>
          <p:cNvSpPr>
            <a:spLocks noGrp="1"/>
          </p:cNvSpPr>
          <p:nvPr>
            <p:ph type="ctrTitle"/>
          </p:nvPr>
        </p:nvSpPr>
        <p:spPr>
          <a:xfrm>
            <a:off x="1698307" y="1209439"/>
            <a:ext cx="8193838"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Envisioning the Life I Want</a:t>
            </a:r>
          </a:p>
        </p:txBody>
      </p:sp>
      <p:cxnSp>
        <p:nvCxnSpPr>
          <p:cNvPr id="8" name="Straight Connector 7">
            <a:extLst>
              <a:ext uri="{FF2B5EF4-FFF2-40B4-BE49-F238E27FC236}">
                <a16:creationId xmlns:a16="http://schemas.microsoft.com/office/drawing/2014/main" id="{67DADBDE-A197-A36F-96C7-F9AA810E621F}"/>
              </a:ext>
            </a:extLst>
          </p:cNvPr>
          <p:cNvCxnSpPr>
            <a:cxnSpLocks/>
          </p:cNvCxnSpPr>
          <p:nvPr/>
        </p:nvCxnSpPr>
        <p:spPr>
          <a:xfrm>
            <a:off x="1698307" y="1913099"/>
            <a:ext cx="8027584"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4" name="Picture 3" descr="A checklist with a person running&#10;&#10;Description automatically generated">
            <a:extLst>
              <a:ext uri="{FF2B5EF4-FFF2-40B4-BE49-F238E27FC236}">
                <a16:creationId xmlns:a16="http://schemas.microsoft.com/office/drawing/2014/main" id="{811FF9F5-1378-B828-76FB-2D7B05786AA4}"/>
              </a:ext>
            </a:extLst>
          </p:cNvPr>
          <p:cNvPicPr>
            <a:picLocks noChangeAspect="1"/>
          </p:cNvPicPr>
          <p:nvPr/>
        </p:nvPicPr>
        <p:blipFill>
          <a:blip r:embed="rId4"/>
          <a:stretch>
            <a:fillRect/>
          </a:stretch>
        </p:blipFill>
        <p:spPr>
          <a:xfrm>
            <a:off x="4227991" y="2237993"/>
            <a:ext cx="3134469" cy="4026172"/>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410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1698306" y="1212713"/>
            <a:ext cx="7744951"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Funding the Life I Want</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1698306" y="1883212"/>
            <a:ext cx="7063309"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3" name="Picture 2" descr="A close-up of a document&#10;&#10;Description automatically generated">
            <a:extLst>
              <a:ext uri="{FF2B5EF4-FFF2-40B4-BE49-F238E27FC236}">
                <a16:creationId xmlns:a16="http://schemas.microsoft.com/office/drawing/2014/main" id="{5163ECEF-BF80-16C7-DA93-B4F84A5A8162}"/>
              </a:ext>
            </a:extLst>
          </p:cNvPr>
          <p:cNvPicPr>
            <a:picLocks noChangeAspect="1"/>
          </p:cNvPicPr>
          <p:nvPr/>
        </p:nvPicPr>
        <p:blipFill>
          <a:blip r:embed="rId4"/>
          <a:stretch>
            <a:fillRect/>
          </a:stretch>
        </p:blipFill>
        <p:spPr>
          <a:xfrm>
            <a:off x="4476045" y="2412785"/>
            <a:ext cx="3239910" cy="4145986"/>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794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D9FF9-7A63-B131-2355-73495C7D71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6AA450-7982-3E67-FFE0-4B3E5DD673B7}"/>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952A9D5-F3C2-310B-5359-202096E801CD}"/>
              </a:ext>
            </a:extLst>
          </p:cNvPr>
          <p:cNvSpPr>
            <a:spLocks noGrp="1"/>
          </p:cNvSpPr>
          <p:nvPr>
            <p:ph type="ctrTitle"/>
          </p:nvPr>
        </p:nvSpPr>
        <p:spPr>
          <a:xfrm>
            <a:off x="1698306" y="1212713"/>
            <a:ext cx="7744951"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Funding the Life I Want</a:t>
            </a:r>
          </a:p>
        </p:txBody>
      </p:sp>
      <p:cxnSp>
        <p:nvCxnSpPr>
          <p:cNvPr id="8" name="Straight Connector 7">
            <a:extLst>
              <a:ext uri="{FF2B5EF4-FFF2-40B4-BE49-F238E27FC236}">
                <a16:creationId xmlns:a16="http://schemas.microsoft.com/office/drawing/2014/main" id="{A078117E-7186-1016-3E61-7E99E5D6B443}"/>
              </a:ext>
            </a:extLst>
          </p:cNvPr>
          <p:cNvCxnSpPr>
            <a:cxnSpLocks/>
          </p:cNvCxnSpPr>
          <p:nvPr/>
        </p:nvCxnSpPr>
        <p:spPr>
          <a:xfrm>
            <a:off x="1698306" y="1883212"/>
            <a:ext cx="7063309"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4" name="Picture 3" descr="A white sheet of paper with text&#10;&#10;Description automatically generated">
            <a:extLst>
              <a:ext uri="{FF2B5EF4-FFF2-40B4-BE49-F238E27FC236}">
                <a16:creationId xmlns:a16="http://schemas.microsoft.com/office/drawing/2014/main" id="{01510C4E-2BF2-2B4A-9518-71595DD9F93D}"/>
              </a:ext>
            </a:extLst>
          </p:cNvPr>
          <p:cNvPicPr>
            <a:picLocks noChangeAspect="1"/>
          </p:cNvPicPr>
          <p:nvPr/>
        </p:nvPicPr>
        <p:blipFill>
          <a:blip r:embed="rId4"/>
          <a:stretch>
            <a:fillRect/>
          </a:stretch>
        </p:blipFill>
        <p:spPr>
          <a:xfrm>
            <a:off x="1262078" y="2511009"/>
            <a:ext cx="2705805" cy="3540873"/>
          </a:xfrm>
          <a:prstGeom prst="rect">
            <a:avLst/>
          </a:prstGeom>
          <a:ln w="3175">
            <a:solidFill>
              <a:schemeClr val="tx1"/>
            </a:solidFill>
          </a:ln>
          <a:effectLst>
            <a:outerShdw blurRad="50800" dist="38100" dir="2700000" algn="tl" rotWithShape="0">
              <a:prstClr val="black">
                <a:alpha val="40000"/>
              </a:prstClr>
            </a:outerShdw>
          </a:effectLst>
        </p:spPr>
      </p:pic>
      <p:pic>
        <p:nvPicPr>
          <p:cNvPr id="9" name="Picture 8" descr="A screenshot of a document&#10;&#10;Description automatically generated">
            <a:extLst>
              <a:ext uri="{FF2B5EF4-FFF2-40B4-BE49-F238E27FC236}">
                <a16:creationId xmlns:a16="http://schemas.microsoft.com/office/drawing/2014/main" id="{AA3B963E-5852-8A97-EBDE-7EAE9E68DD23}"/>
              </a:ext>
            </a:extLst>
          </p:cNvPr>
          <p:cNvPicPr>
            <a:picLocks noChangeAspect="1"/>
          </p:cNvPicPr>
          <p:nvPr/>
        </p:nvPicPr>
        <p:blipFill>
          <a:blip r:embed="rId5"/>
          <a:stretch>
            <a:fillRect/>
          </a:stretch>
        </p:blipFill>
        <p:spPr>
          <a:xfrm>
            <a:off x="5229960" y="2511010"/>
            <a:ext cx="5488984" cy="3540873"/>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943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1698307" y="1097359"/>
            <a:ext cx="7711700"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Managing the Life I Want</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1698307" y="1801019"/>
            <a:ext cx="7512195"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14" name="Picture 13" descr="A white sheet of paper with text&#10;&#10;Description automatically generated">
            <a:extLst>
              <a:ext uri="{FF2B5EF4-FFF2-40B4-BE49-F238E27FC236}">
                <a16:creationId xmlns:a16="http://schemas.microsoft.com/office/drawing/2014/main" id="{B5A63E2B-7460-9D4C-64C9-5034AAB84C55}"/>
              </a:ext>
            </a:extLst>
          </p:cNvPr>
          <p:cNvPicPr>
            <a:picLocks noChangeAspect="1"/>
          </p:cNvPicPr>
          <p:nvPr/>
        </p:nvPicPr>
        <p:blipFill>
          <a:blip r:embed="rId4"/>
          <a:stretch>
            <a:fillRect/>
          </a:stretch>
        </p:blipFill>
        <p:spPr>
          <a:xfrm>
            <a:off x="4375484" y="1993019"/>
            <a:ext cx="3441032" cy="4430917"/>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8885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D1437-42B2-4B2F-717C-99FCFD3490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6F4821-3136-802D-65C1-3CF60065CC2E}"/>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7E84357-76DF-B047-1620-CA5B1B2C7C1B}"/>
              </a:ext>
            </a:extLst>
          </p:cNvPr>
          <p:cNvSpPr>
            <a:spLocks noGrp="1"/>
          </p:cNvSpPr>
          <p:nvPr>
            <p:ph type="ctrTitle"/>
          </p:nvPr>
        </p:nvSpPr>
        <p:spPr>
          <a:xfrm>
            <a:off x="1698307" y="1097359"/>
            <a:ext cx="7711700"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Managing the Life I Want</a:t>
            </a:r>
          </a:p>
        </p:txBody>
      </p:sp>
      <p:cxnSp>
        <p:nvCxnSpPr>
          <p:cNvPr id="8" name="Straight Connector 7">
            <a:extLst>
              <a:ext uri="{FF2B5EF4-FFF2-40B4-BE49-F238E27FC236}">
                <a16:creationId xmlns:a16="http://schemas.microsoft.com/office/drawing/2014/main" id="{8CACD81E-51D8-7D8B-D7A1-DF5559B6B9E8}"/>
              </a:ext>
            </a:extLst>
          </p:cNvPr>
          <p:cNvCxnSpPr>
            <a:cxnSpLocks/>
          </p:cNvCxnSpPr>
          <p:nvPr/>
        </p:nvCxnSpPr>
        <p:spPr>
          <a:xfrm>
            <a:off x="1698307" y="1801019"/>
            <a:ext cx="7512195"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3" name="Picture 2" descr="A calendar with a few days of the week&#10;&#10;Description automatically generated">
            <a:extLst>
              <a:ext uri="{FF2B5EF4-FFF2-40B4-BE49-F238E27FC236}">
                <a16:creationId xmlns:a16="http://schemas.microsoft.com/office/drawing/2014/main" id="{4455B941-3C65-AF6B-B3D8-6AF97D9E6891}"/>
              </a:ext>
            </a:extLst>
          </p:cNvPr>
          <p:cNvPicPr>
            <a:picLocks noChangeAspect="1"/>
          </p:cNvPicPr>
          <p:nvPr/>
        </p:nvPicPr>
        <p:blipFill>
          <a:blip r:embed="rId4"/>
          <a:stretch>
            <a:fillRect/>
          </a:stretch>
        </p:blipFill>
        <p:spPr>
          <a:xfrm rot="5400000">
            <a:off x="3968246" y="1427271"/>
            <a:ext cx="4255506" cy="5804477"/>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769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3" name="Google Shape;93;p2"/>
          <p:cNvSpPr txBox="1"/>
          <p:nvPr/>
        </p:nvSpPr>
        <p:spPr>
          <a:xfrm>
            <a:off x="3255818" y="2346470"/>
            <a:ext cx="6458614" cy="293673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400"/>
              <a:buFont typeface="Arial"/>
              <a:buChar char="•"/>
            </a:pPr>
            <a:r>
              <a:rPr lang="en-US" sz="2400" b="0" i="0" u="none" strike="noStrike" cap="none" dirty="0">
                <a:solidFill>
                  <a:srgbClr val="6B6A60"/>
                </a:solidFill>
                <a:latin typeface="Roboto"/>
                <a:ea typeface="Roboto"/>
                <a:cs typeface="Roboto"/>
                <a:sym typeface="Roboto"/>
              </a:rPr>
              <a:t>Program Overview</a:t>
            </a:r>
            <a:endParaRPr dirty="0"/>
          </a:p>
          <a:p>
            <a:pPr marL="228600" marR="0" lvl="0" indent="-228600" algn="l" rtl="0">
              <a:lnSpc>
                <a:spcPct val="90000"/>
              </a:lnSpc>
              <a:spcBef>
                <a:spcPts val="1000"/>
              </a:spcBef>
              <a:spcAft>
                <a:spcPts val="0"/>
              </a:spcAft>
              <a:buClr>
                <a:srgbClr val="000000"/>
              </a:buClr>
              <a:buSzPts val="2400"/>
              <a:buFont typeface="Arial"/>
              <a:buChar char="•"/>
            </a:pPr>
            <a:r>
              <a:rPr lang="en-US" sz="2400" dirty="0">
                <a:solidFill>
                  <a:srgbClr val="6B6A60"/>
                </a:solidFill>
                <a:latin typeface="Roboto"/>
                <a:ea typeface="Roboto"/>
                <a:cs typeface="Roboto"/>
                <a:sym typeface="Roboto"/>
              </a:rPr>
              <a:t>Trauma Informed Care Financial Education</a:t>
            </a:r>
            <a:endParaRPr dirty="0"/>
          </a:p>
          <a:p>
            <a:pPr marL="228600" marR="0" lvl="0" indent="-228600" algn="l" rtl="0">
              <a:lnSpc>
                <a:spcPct val="90000"/>
              </a:lnSpc>
              <a:spcBef>
                <a:spcPts val="1000"/>
              </a:spcBef>
              <a:spcAft>
                <a:spcPts val="0"/>
              </a:spcAft>
              <a:buClr>
                <a:srgbClr val="000000"/>
              </a:buClr>
              <a:buSzPts val="2400"/>
              <a:buFont typeface="Arial"/>
              <a:buChar char="•"/>
            </a:pPr>
            <a:r>
              <a:rPr lang="en-US" sz="2400" b="0" i="0" u="none" strike="noStrike" cap="none" dirty="0">
                <a:solidFill>
                  <a:srgbClr val="6B6A60"/>
                </a:solidFill>
                <a:latin typeface="Roboto"/>
                <a:ea typeface="Roboto"/>
                <a:cs typeface="Roboto"/>
                <a:sym typeface="Roboto"/>
              </a:rPr>
              <a:t>Program Materials</a:t>
            </a:r>
            <a:endParaRPr dirty="0"/>
          </a:p>
          <a:p>
            <a:pPr marL="228600" marR="0" lvl="0" indent="-228600" algn="l" rtl="0">
              <a:lnSpc>
                <a:spcPct val="90000"/>
              </a:lnSpc>
              <a:spcBef>
                <a:spcPts val="1000"/>
              </a:spcBef>
              <a:spcAft>
                <a:spcPts val="0"/>
              </a:spcAft>
              <a:buClr>
                <a:srgbClr val="000000"/>
              </a:buClr>
              <a:buSzPts val="2400"/>
              <a:buFont typeface="Arial"/>
              <a:buChar char="•"/>
            </a:pPr>
            <a:r>
              <a:rPr lang="en-US" sz="2400" b="0" i="0" u="none" strike="noStrike" cap="none" dirty="0">
                <a:solidFill>
                  <a:srgbClr val="6B6A60"/>
                </a:solidFill>
                <a:latin typeface="Roboto"/>
                <a:ea typeface="Roboto"/>
                <a:cs typeface="Roboto"/>
                <a:sym typeface="Roboto"/>
              </a:rPr>
              <a:t>Module Overview</a:t>
            </a:r>
            <a:endParaRPr dirty="0"/>
          </a:p>
          <a:p>
            <a:pPr marL="228600" marR="0" lvl="0" indent="-228600" algn="l" rtl="0">
              <a:lnSpc>
                <a:spcPct val="90000"/>
              </a:lnSpc>
              <a:spcBef>
                <a:spcPts val="1000"/>
              </a:spcBef>
              <a:spcAft>
                <a:spcPts val="0"/>
              </a:spcAft>
              <a:buClr>
                <a:srgbClr val="000000"/>
              </a:buClr>
              <a:buSzPts val="2400"/>
              <a:buFont typeface="Arial"/>
              <a:buChar char="•"/>
            </a:pPr>
            <a:r>
              <a:rPr lang="en-US" sz="2400" b="0" i="0" u="none" strike="noStrike" cap="none" dirty="0">
                <a:solidFill>
                  <a:srgbClr val="6B6A60"/>
                </a:solidFill>
                <a:latin typeface="Roboto"/>
                <a:ea typeface="Roboto"/>
                <a:cs typeface="Roboto"/>
                <a:sym typeface="Roboto"/>
              </a:rPr>
              <a:t>Module Activities</a:t>
            </a:r>
            <a:endParaRPr dirty="0"/>
          </a:p>
          <a:p>
            <a:pPr marL="228600" marR="0" lvl="0" indent="-228600" algn="l" rtl="0">
              <a:lnSpc>
                <a:spcPct val="90000"/>
              </a:lnSpc>
              <a:spcBef>
                <a:spcPts val="1000"/>
              </a:spcBef>
              <a:spcAft>
                <a:spcPts val="0"/>
              </a:spcAft>
              <a:buClr>
                <a:srgbClr val="000000"/>
              </a:buClr>
              <a:buSzPts val="2400"/>
              <a:buFont typeface="Arial"/>
              <a:buChar char="•"/>
            </a:pPr>
            <a:r>
              <a:rPr lang="en-US" sz="2400" b="0" i="0" u="none" strike="noStrike" cap="none" dirty="0">
                <a:solidFill>
                  <a:srgbClr val="6B6A60"/>
                </a:solidFill>
                <a:latin typeface="Roboto"/>
                <a:ea typeface="Roboto"/>
                <a:cs typeface="Roboto"/>
                <a:sym typeface="Roboto"/>
              </a:rPr>
              <a:t>Wrap Up</a:t>
            </a:r>
            <a:endParaRPr dirty="0"/>
          </a:p>
        </p:txBody>
      </p:sp>
      <p:sp>
        <p:nvSpPr>
          <p:cNvPr id="94" name="Google Shape;94;p2"/>
          <p:cNvSpPr txBox="1"/>
          <p:nvPr/>
        </p:nvSpPr>
        <p:spPr>
          <a:xfrm>
            <a:off x="232410" y="1085849"/>
            <a:ext cx="3508317" cy="9382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Calibri"/>
              <a:buNone/>
            </a:pPr>
            <a:r>
              <a:rPr lang="en-US" sz="6000" b="0" i="0" u="none" strike="noStrike" cap="none" dirty="0">
                <a:solidFill>
                  <a:srgbClr val="202C5A"/>
                </a:solidFill>
                <a:latin typeface="Prompt Medium"/>
                <a:ea typeface="Prompt Medium"/>
                <a:cs typeface="Prompt Medium"/>
                <a:sym typeface="Prompt Medium"/>
              </a:rPr>
              <a:t>Agenda</a:t>
            </a:r>
            <a:endParaRPr dirty="0"/>
          </a:p>
        </p:txBody>
      </p:sp>
      <p:cxnSp>
        <p:nvCxnSpPr>
          <p:cNvPr id="95" name="Google Shape;95;p2"/>
          <p:cNvCxnSpPr/>
          <p:nvPr/>
        </p:nvCxnSpPr>
        <p:spPr>
          <a:xfrm>
            <a:off x="232410" y="1847073"/>
            <a:ext cx="3023408" cy="0"/>
          </a:xfrm>
          <a:prstGeom prst="straightConnector1">
            <a:avLst/>
          </a:prstGeom>
          <a:noFill/>
          <a:ln w="22225" cap="flat" cmpd="sng">
            <a:solidFill>
              <a:srgbClr val="57B36D"/>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98DB-B5D0-3221-DA85-6EC7C56EAD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53F975-7EF7-75DC-3B4B-198B193F0835}"/>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338E6A9-EA09-CE9E-A52D-18AE3A7B577D}"/>
              </a:ext>
            </a:extLst>
          </p:cNvPr>
          <p:cNvSpPr>
            <a:spLocks noGrp="1"/>
          </p:cNvSpPr>
          <p:nvPr>
            <p:ph type="ctrTitle"/>
          </p:nvPr>
        </p:nvSpPr>
        <p:spPr>
          <a:xfrm>
            <a:off x="1698307" y="1097359"/>
            <a:ext cx="7711700"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Managing the Life I Want</a:t>
            </a:r>
          </a:p>
        </p:txBody>
      </p:sp>
      <p:cxnSp>
        <p:nvCxnSpPr>
          <p:cNvPr id="8" name="Straight Connector 7">
            <a:extLst>
              <a:ext uri="{FF2B5EF4-FFF2-40B4-BE49-F238E27FC236}">
                <a16:creationId xmlns:a16="http://schemas.microsoft.com/office/drawing/2014/main" id="{484FB97C-26EC-A2ED-F237-EE5E2ECC9391}"/>
              </a:ext>
            </a:extLst>
          </p:cNvPr>
          <p:cNvCxnSpPr>
            <a:cxnSpLocks/>
          </p:cNvCxnSpPr>
          <p:nvPr/>
        </p:nvCxnSpPr>
        <p:spPr>
          <a:xfrm>
            <a:off x="1698307" y="1801019"/>
            <a:ext cx="7512195"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4" name="Picture 3" descr="A document with text on it&#10;&#10;Description automatically generated">
            <a:extLst>
              <a:ext uri="{FF2B5EF4-FFF2-40B4-BE49-F238E27FC236}">
                <a16:creationId xmlns:a16="http://schemas.microsoft.com/office/drawing/2014/main" id="{35DAA706-3B56-A0FE-23B1-F2988A836BAA}"/>
              </a:ext>
            </a:extLst>
          </p:cNvPr>
          <p:cNvPicPr>
            <a:picLocks noChangeAspect="1"/>
          </p:cNvPicPr>
          <p:nvPr/>
        </p:nvPicPr>
        <p:blipFill>
          <a:blip r:embed="rId4"/>
          <a:stretch>
            <a:fillRect/>
          </a:stretch>
        </p:blipFill>
        <p:spPr>
          <a:xfrm>
            <a:off x="3980119" y="2177736"/>
            <a:ext cx="3467428" cy="4303545"/>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359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35DB-6DBD-459C-5221-8E8159E325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F6C830B-C3BB-A843-8770-5BCF2B3E0DFC}"/>
              </a:ext>
            </a:extLst>
          </p:cNvPr>
          <p:cNvPicPr>
            <a:picLocks noChangeAspect="1"/>
          </p:cNvPicPr>
          <p:nvPr/>
        </p:nvPicPr>
        <p:blipFill>
          <a:blip r:embed="rId3"/>
          <a:srcRect/>
          <a:stretch/>
        </p:blipFill>
        <p:spPr>
          <a:xfrm>
            <a:off x="-349135" y="0"/>
            <a:ext cx="12541135" cy="6858000"/>
          </a:xfrm>
          <a:prstGeom prst="rect">
            <a:avLst/>
          </a:prstGeom>
        </p:spPr>
      </p:pic>
      <p:sp>
        <p:nvSpPr>
          <p:cNvPr id="6" name="Title 1">
            <a:extLst>
              <a:ext uri="{FF2B5EF4-FFF2-40B4-BE49-F238E27FC236}">
                <a16:creationId xmlns:a16="http://schemas.microsoft.com/office/drawing/2014/main" id="{72FD1A95-B2BF-7FB1-80C9-287B6C6A18CF}"/>
              </a:ext>
            </a:extLst>
          </p:cNvPr>
          <p:cNvSpPr>
            <a:spLocks noGrp="1"/>
          </p:cNvSpPr>
          <p:nvPr>
            <p:ph type="ctrTitle"/>
          </p:nvPr>
        </p:nvSpPr>
        <p:spPr>
          <a:xfrm>
            <a:off x="1670599" y="1161996"/>
            <a:ext cx="7026210"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Living the Life I Want</a:t>
            </a:r>
          </a:p>
        </p:txBody>
      </p:sp>
      <p:cxnSp>
        <p:nvCxnSpPr>
          <p:cNvPr id="8" name="Straight Connector 7">
            <a:extLst>
              <a:ext uri="{FF2B5EF4-FFF2-40B4-BE49-F238E27FC236}">
                <a16:creationId xmlns:a16="http://schemas.microsoft.com/office/drawing/2014/main" id="{9FDFB195-4779-E1D7-E18A-07FEA51A5942}"/>
              </a:ext>
            </a:extLst>
          </p:cNvPr>
          <p:cNvCxnSpPr>
            <a:cxnSpLocks/>
          </p:cNvCxnSpPr>
          <p:nvPr/>
        </p:nvCxnSpPr>
        <p:spPr>
          <a:xfrm>
            <a:off x="1670599" y="1865656"/>
            <a:ext cx="6775132"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document&#10;&#10;Description automatically generated">
            <a:extLst>
              <a:ext uri="{FF2B5EF4-FFF2-40B4-BE49-F238E27FC236}">
                <a16:creationId xmlns:a16="http://schemas.microsoft.com/office/drawing/2014/main" id="{F46C3527-F2B8-668E-8B9B-618B027B731A}"/>
              </a:ext>
            </a:extLst>
          </p:cNvPr>
          <p:cNvPicPr>
            <a:picLocks noChangeAspect="1"/>
          </p:cNvPicPr>
          <p:nvPr/>
        </p:nvPicPr>
        <p:blipFill>
          <a:blip r:embed="rId4"/>
          <a:stretch>
            <a:fillRect/>
          </a:stretch>
        </p:blipFill>
        <p:spPr>
          <a:xfrm>
            <a:off x="2212547" y="2075051"/>
            <a:ext cx="3296084" cy="4270426"/>
          </a:xfrm>
          <a:prstGeom prst="rect">
            <a:avLst/>
          </a:prstGeom>
          <a:ln w="3175">
            <a:solidFill>
              <a:schemeClr val="tx1"/>
            </a:solidFill>
          </a:ln>
          <a:effectLst>
            <a:outerShdw blurRad="50800" dist="38100" dir="2700000" algn="tl" rotWithShape="0">
              <a:prstClr val="black">
                <a:alpha val="40000"/>
              </a:prstClr>
            </a:outerShdw>
          </a:effectLst>
        </p:spPr>
      </p:pic>
      <p:pic>
        <p:nvPicPr>
          <p:cNvPr id="7" name="Picture 6" descr="A screenshot of a cash flow budget&#10;&#10;Description automatically generated">
            <a:extLst>
              <a:ext uri="{FF2B5EF4-FFF2-40B4-BE49-F238E27FC236}">
                <a16:creationId xmlns:a16="http://schemas.microsoft.com/office/drawing/2014/main" id="{E09A6AB3-F547-222A-0CCD-61ECCE745F43}"/>
              </a:ext>
            </a:extLst>
          </p:cNvPr>
          <p:cNvPicPr>
            <a:picLocks noChangeAspect="1"/>
          </p:cNvPicPr>
          <p:nvPr/>
        </p:nvPicPr>
        <p:blipFill>
          <a:blip r:embed="rId5"/>
          <a:stretch>
            <a:fillRect/>
          </a:stretch>
        </p:blipFill>
        <p:spPr>
          <a:xfrm>
            <a:off x="6398216" y="2075051"/>
            <a:ext cx="3344194" cy="4270407"/>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2223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11393"/>
            <a:ext cx="12541135" cy="6858000"/>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1670599" y="1161996"/>
            <a:ext cx="7026210"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Living the Life I Want</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1670599" y="1865656"/>
            <a:ext cx="6775132"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10" name="Picture 9" descr="A white sheet with black text&#10;&#10;Description automatically generated with medium confidence">
            <a:extLst>
              <a:ext uri="{FF2B5EF4-FFF2-40B4-BE49-F238E27FC236}">
                <a16:creationId xmlns:a16="http://schemas.microsoft.com/office/drawing/2014/main" id="{04F504FE-B927-AEC9-4B37-E63F7B07DEFF}"/>
              </a:ext>
            </a:extLst>
          </p:cNvPr>
          <p:cNvPicPr>
            <a:picLocks noChangeAspect="1"/>
          </p:cNvPicPr>
          <p:nvPr/>
        </p:nvPicPr>
        <p:blipFill>
          <a:blip r:embed="rId4"/>
          <a:srcRect l="3685" r="3011"/>
          <a:stretch/>
        </p:blipFill>
        <p:spPr>
          <a:xfrm rot="5400000">
            <a:off x="855675" y="1726760"/>
            <a:ext cx="2648205" cy="3671980"/>
          </a:xfrm>
          <a:prstGeom prst="rect">
            <a:avLst/>
          </a:prstGeom>
          <a:ln w="3175">
            <a:solidFill>
              <a:schemeClr val="tx1"/>
            </a:solidFill>
          </a:ln>
          <a:effectLst>
            <a:outerShdw blurRad="50800" dist="38100" dir="2700000" algn="tl" rotWithShape="0">
              <a:prstClr val="black">
                <a:alpha val="40000"/>
              </a:prstClr>
            </a:outerShdw>
          </a:effectLst>
        </p:spPr>
      </p:pic>
      <p:pic>
        <p:nvPicPr>
          <p:cNvPr id="12" name="Picture 11" descr="A screenshot of a graph&#10;&#10;Description automatically generated">
            <a:extLst>
              <a:ext uri="{FF2B5EF4-FFF2-40B4-BE49-F238E27FC236}">
                <a16:creationId xmlns:a16="http://schemas.microsoft.com/office/drawing/2014/main" id="{467A8CEF-9854-496B-46EB-BBD4DEE681C6}"/>
              </a:ext>
            </a:extLst>
          </p:cNvPr>
          <p:cNvPicPr>
            <a:picLocks noChangeAspect="1"/>
          </p:cNvPicPr>
          <p:nvPr/>
        </p:nvPicPr>
        <p:blipFill>
          <a:blip r:embed="rId5"/>
          <a:srcRect l="55777" r="1672"/>
          <a:stretch/>
        </p:blipFill>
        <p:spPr>
          <a:xfrm rot="5400000">
            <a:off x="8576548" y="3125676"/>
            <a:ext cx="2727067" cy="3816262"/>
          </a:xfrm>
          <a:prstGeom prst="rect">
            <a:avLst/>
          </a:prstGeom>
          <a:ln w="3175">
            <a:solidFill>
              <a:schemeClr val="tx1"/>
            </a:solidFill>
          </a:ln>
          <a:effectLst>
            <a:outerShdw blurRad="50800" dist="38100" dir="2700000" algn="tl" rotWithShape="0">
              <a:prstClr val="black">
                <a:alpha val="40000"/>
              </a:prstClr>
            </a:outerShdw>
          </a:effectLst>
        </p:spPr>
      </p:pic>
      <p:pic>
        <p:nvPicPr>
          <p:cNvPr id="13" name="Picture 12" descr="A screenshot of a graph&#10;&#10;Description automatically generated">
            <a:extLst>
              <a:ext uri="{FF2B5EF4-FFF2-40B4-BE49-F238E27FC236}">
                <a16:creationId xmlns:a16="http://schemas.microsoft.com/office/drawing/2014/main" id="{695CBC25-9A55-CC43-BE8D-9EF5412381FD}"/>
              </a:ext>
            </a:extLst>
          </p:cNvPr>
          <p:cNvPicPr>
            <a:picLocks noChangeAspect="1"/>
          </p:cNvPicPr>
          <p:nvPr/>
        </p:nvPicPr>
        <p:blipFill>
          <a:blip r:embed="rId5"/>
          <a:srcRect l="2062" r="53715"/>
          <a:stretch/>
        </p:blipFill>
        <p:spPr>
          <a:xfrm rot="5400000">
            <a:off x="4660324" y="2427933"/>
            <a:ext cx="2727069" cy="367197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013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48DFFDBD-CADE-DB2F-2BF6-F9B0D35B7647}"/>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B4857A61-69FB-DA13-65A8-C5BA130330DB}"/>
              </a:ext>
            </a:extLst>
          </p:cNvPr>
          <p:cNvPicPr preferRelativeResize="0"/>
          <p:nvPr/>
        </p:nvPicPr>
        <p:blipFill rotWithShape="1">
          <a:blip r:embed="rId3">
            <a:alphaModFix/>
          </a:blip>
          <a:srcRect/>
          <a:stretch/>
        </p:blipFill>
        <p:spPr>
          <a:xfrm>
            <a:off x="0" y="0"/>
            <a:ext cx="12192000" cy="6875060"/>
          </a:xfrm>
          <a:prstGeom prst="rect">
            <a:avLst/>
          </a:prstGeom>
          <a:noFill/>
          <a:ln>
            <a:noFill/>
          </a:ln>
        </p:spPr>
      </p:pic>
      <p:grpSp>
        <p:nvGrpSpPr>
          <p:cNvPr id="2" name="Group 1">
            <a:extLst>
              <a:ext uri="{FF2B5EF4-FFF2-40B4-BE49-F238E27FC236}">
                <a16:creationId xmlns:a16="http://schemas.microsoft.com/office/drawing/2014/main" id="{9A56CF9B-8BA5-EB1E-3774-5FEB9C42DE94}"/>
              </a:ext>
            </a:extLst>
          </p:cNvPr>
          <p:cNvGrpSpPr/>
          <p:nvPr/>
        </p:nvGrpSpPr>
        <p:grpSpPr>
          <a:xfrm>
            <a:off x="2966572" y="2497446"/>
            <a:ext cx="5854340" cy="2028142"/>
            <a:chOff x="2966572" y="2497446"/>
            <a:chExt cx="5854340" cy="2028142"/>
          </a:xfrm>
        </p:grpSpPr>
        <p:sp>
          <p:nvSpPr>
            <p:cNvPr id="3" name="Google Shape;375;p43">
              <a:extLst>
                <a:ext uri="{FF2B5EF4-FFF2-40B4-BE49-F238E27FC236}">
                  <a16:creationId xmlns:a16="http://schemas.microsoft.com/office/drawing/2014/main" id="{81854E77-AC79-6940-65B3-4B65A3536D5F}"/>
                </a:ext>
              </a:extLst>
            </p:cNvPr>
            <p:cNvSpPr txBox="1"/>
            <p:nvPr/>
          </p:nvSpPr>
          <p:spPr>
            <a:xfrm>
              <a:off x="2966574" y="2497446"/>
              <a:ext cx="5597775" cy="703575"/>
            </a:xfrm>
            <a:prstGeom prst="rect">
              <a:avLst/>
            </a:prstGeom>
            <a:noFill/>
            <a:ln>
              <a:noFill/>
            </a:ln>
          </p:spPr>
          <p:txBody>
            <a:bodyPr spcFirstLastPara="1" wrap="square" lIns="68569" tIns="34275" rIns="68569" bIns="34275" anchor="b" anchorCtr="0">
              <a:normAutofit/>
            </a:bodyPr>
            <a:lstStyle/>
            <a:p>
              <a:pPr>
                <a:lnSpc>
                  <a:spcPct val="90000"/>
                </a:lnSpc>
                <a:buClr>
                  <a:srgbClr val="202C5A"/>
                </a:buClr>
                <a:buSzPts val="6000"/>
              </a:pPr>
              <a:r>
                <a:rPr lang="en-US" sz="4500" dirty="0">
                  <a:solidFill>
                    <a:srgbClr val="202C5A"/>
                  </a:solidFill>
                  <a:latin typeface="Roboto" panose="02000000000000000000" pitchFamily="2" charset="0"/>
                  <a:ea typeface="Roboto" panose="02000000000000000000" pitchFamily="2" charset="0"/>
                  <a:cs typeface="Roboto" panose="02000000000000000000" pitchFamily="2" charset="0"/>
                  <a:sym typeface="Prompt Medium"/>
                </a:rPr>
                <a:t>THANK YOU</a:t>
              </a:r>
              <a:endParaRPr sz="1350" dirty="0">
                <a:latin typeface="Roboto" panose="02000000000000000000" pitchFamily="2" charset="0"/>
                <a:ea typeface="Roboto" panose="02000000000000000000" pitchFamily="2" charset="0"/>
                <a:cs typeface="Roboto" panose="02000000000000000000" pitchFamily="2" charset="0"/>
              </a:endParaRPr>
            </a:p>
          </p:txBody>
        </p:sp>
        <p:sp>
          <p:nvSpPr>
            <p:cNvPr id="4" name="Google Shape;376;p43">
              <a:extLst>
                <a:ext uri="{FF2B5EF4-FFF2-40B4-BE49-F238E27FC236}">
                  <a16:creationId xmlns:a16="http://schemas.microsoft.com/office/drawing/2014/main" id="{7F8D657A-B1A2-1161-06FD-0E54B23D3016}"/>
                </a:ext>
              </a:extLst>
            </p:cNvPr>
            <p:cNvSpPr txBox="1"/>
            <p:nvPr/>
          </p:nvSpPr>
          <p:spPr>
            <a:xfrm>
              <a:off x="2966572" y="3333763"/>
              <a:ext cx="5854340" cy="1191825"/>
            </a:xfrm>
            <a:prstGeom prst="rect">
              <a:avLst/>
            </a:prstGeom>
            <a:noFill/>
            <a:ln>
              <a:noFill/>
            </a:ln>
          </p:spPr>
          <p:txBody>
            <a:bodyPr spcFirstLastPara="1" wrap="square" lIns="68569" tIns="34275" rIns="68569" bIns="34275" anchor="t" anchorCtr="0">
              <a:normAutofit/>
            </a:bodyPr>
            <a:lstStyle/>
            <a:p>
              <a:pPr>
                <a:lnSpc>
                  <a:spcPct val="90000"/>
                </a:lnSpc>
                <a:buClr>
                  <a:srgbClr val="6B6A60"/>
                </a:buClr>
                <a:buSzPts val="2800"/>
              </a:pPr>
              <a:r>
                <a:rPr lang="en-US" sz="2100" dirty="0">
                  <a:solidFill>
                    <a:srgbClr val="6B6A60"/>
                  </a:solidFill>
                  <a:latin typeface="Roboto Light" panose="02000000000000000000" pitchFamily="2" charset="0"/>
                  <a:ea typeface="Roboto Light" panose="02000000000000000000" pitchFamily="2" charset="0"/>
                  <a:cs typeface="Roboto Light" panose="02000000000000000000" pitchFamily="2" charset="0"/>
                  <a:sym typeface="Prompt"/>
                </a:rPr>
                <a:t>We’re grateful for your partnership and here to answer any questions as you begin your financial empowerment journey.</a:t>
              </a:r>
              <a:endParaRPr sz="135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5" name="Google Shape;377;p43">
              <a:extLst>
                <a:ext uri="{FF2B5EF4-FFF2-40B4-BE49-F238E27FC236}">
                  <a16:creationId xmlns:a16="http://schemas.microsoft.com/office/drawing/2014/main" id="{92C4ED74-7637-5C0C-741E-B7F219C74424}"/>
                </a:ext>
              </a:extLst>
            </p:cNvPr>
            <p:cNvCxnSpPr/>
            <p:nvPr/>
          </p:nvCxnSpPr>
          <p:spPr>
            <a:xfrm>
              <a:off x="2966574" y="3201020"/>
              <a:ext cx="5597775" cy="0"/>
            </a:xfrm>
            <a:prstGeom prst="straightConnector1">
              <a:avLst/>
            </a:prstGeom>
            <a:noFill/>
            <a:ln w="22225" cap="flat" cmpd="sng">
              <a:solidFill>
                <a:srgbClr val="57B36D"/>
              </a:solidFill>
              <a:prstDash val="solid"/>
              <a:miter lim="800000"/>
              <a:headEnd type="none" w="sm" len="sm"/>
              <a:tailEnd type="none" w="sm" len="sm"/>
            </a:ln>
          </p:spPr>
        </p:cxnSp>
      </p:grpSp>
    </p:spTree>
    <p:extLst>
      <p:ext uri="{BB962C8B-B14F-4D97-AF65-F5344CB8AC3E}">
        <p14:creationId xmlns:p14="http://schemas.microsoft.com/office/powerpoint/2010/main" val="244651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C7139119-5085-74BC-C638-1E7BB3E103E1}"/>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C92EB6BB-D182-032B-92CF-B44E76698576}"/>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a:extLst>
              <a:ext uri="{FF2B5EF4-FFF2-40B4-BE49-F238E27FC236}">
                <a16:creationId xmlns:a16="http://schemas.microsoft.com/office/drawing/2014/main" id="{024853E2-61E7-B92C-6B91-88160A9B4013}"/>
              </a:ext>
            </a:extLst>
          </p:cNvPr>
          <p:cNvSpPr txBox="1"/>
          <p:nvPr/>
        </p:nvSpPr>
        <p:spPr>
          <a:xfrm>
            <a:off x="404276" y="1407020"/>
            <a:ext cx="7461504" cy="703575"/>
          </a:xfrm>
          <a:prstGeom prst="rect">
            <a:avLst/>
          </a:prstGeom>
          <a:noFill/>
          <a:ln>
            <a:noFill/>
          </a:ln>
        </p:spPr>
        <p:txBody>
          <a:bodyPr spcFirstLastPara="1" wrap="square" lIns="68569" tIns="34275" rIns="68569" bIns="34275" anchor="b" anchorCtr="0">
            <a:noAutofit/>
          </a:bodyPr>
          <a:lstStyle/>
          <a:p>
            <a:pPr>
              <a:lnSpc>
                <a:spcPct val="90000"/>
              </a:lnSpc>
              <a:spcBef>
                <a:spcPct val="0"/>
              </a:spcBef>
              <a:buClr>
                <a:srgbClr val="202C5A"/>
              </a:buClr>
              <a:buSzPts val="6000"/>
            </a:pPr>
            <a:r>
              <a:rPr lang="en-US" sz="4600" dirty="0">
                <a:solidFill>
                  <a:srgbClr val="202C5A"/>
                </a:solidFill>
                <a:latin typeface="Prompt Medium" pitchFamily="2" charset="-34"/>
                <a:ea typeface="+mj-ea"/>
                <a:cs typeface="Prompt Medium" pitchFamily="2" charset="-34"/>
                <a:sym typeface="Prompt Medium"/>
              </a:rPr>
              <a:t>Forward Program</a:t>
            </a:r>
            <a:endParaRPr sz="4600" dirty="0">
              <a:solidFill>
                <a:srgbClr val="202C5A"/>
              </a:solidFill>
              <a:latin typeface="Prompt Medium" pitchFamily="2" charset="-34"/>
              <a:ea typeface="+mj-ea"/>
              <a:cs typeface="Prompt Medium" pitchFamily="2" charset="-34"/>
            </a:endParaRPr>
          </a:p>
        </p:txBody>
      </p:sp>
      <p:cxnSp>
        <p:nvCxnSpPr>
          <p:cNvPr id="92" name="Google Shape;92;p13">
            <a:extLst>
              <a:ext uri="{FF2B5EF4-FFF2-40B4-BE49-F238E27FC236}">
                <a16:creationId xmlns:a16="http://schemas.microsoft.com/office/drawing/2014/main" id="{27F5D583-1DB2-FA37-BD04-823C020707FA}"/>
              </a:ext>
            </a:extLst>
          </p:cNvPr>
          <p:cNvCxnSpPr>
            <a:cxnSpLocks/>
          </p:cNvCxnSpPr>
          <p:nvPr/>
        </p:nvCxnSpPr>
        <p:spPr>
          <a:xfrm>
            <a:off x="404276" y="2110595"/>
            <a:ext cx="5198502" cy="0"/>
          </a:xfrm>
          <a:prstGeom prst="straightConnector1">
            <a:avLst/>
          </a:prstGeom>
          <a:noFill/>
          <a:ln w="22225" cap="flat" cmpd="sng">
            <a:solidFill>
              <a:srgbClr val="57B36D"/>
            </a:solidFill>
            <a:prstDash val="solid"/>
            <a:miter lim="800000"/>
            <a:headEnd type="none" w="sm" len="sm"/>
            <a:tailEnd type="none" w="sm" len="sm"/>
          </a:ln>
        </p:spPr>
      </p:cxnSp>
      <p:sp>
        <p:nvSpPr>
          <p:cNvPr id="3" name="Subtitle 2">
            <a:extLst>
              <a:ext uri="{FF2B5EF4-FFF2-40B4-BE49-F238E27FC236}">
                <a16:creationId xmlns:a16="http://schemas.microsoft.com/office/drawing/2014/main" id="{E0742C97-2386-F8A4-4EE3-8C0906D87F8B}"/>
              </a:ext>
            </a:extLst>
          </p:cNvPr>
          <p:cNvSpPr txBox="1">
            <a:spLocks/>
          </p:cNvSpPr>
          <p:nvPr/>
        </p:nvSpPr>
        <p:spPr>
          <a:xfrm>
            <a:off x="629161" y="2614614"/>
            <a:ext cx="5466839" cy="81438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Prompt" pitchFamily="2" charset="-34"/>
                <a:ea typeface="+mn-ea"/>
                <a:cs typeface="Prompt"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spcBef>
                <a:spcPts val="750"/>
              </a:spcBef>
              <a:buClr>
                <a:schemeClr val="dk1"/>
              </a:buClr>
              <a:buSzPct val="92664"/>
            </a:pPr>
            <a:r>
              <a:rPr lang="en-US" sz="2100" dirty="0">
                <a:solidFill>
                  <a:srgbClr val="6B6A60"/>
                </a:solidFill>
                <a:latin typeface="Prompt"/>
                <a:ea typeface="Prompt"/>
                <a:cs typeface="Prompt"/>
                <a:sym typeface="Prompt"/>
              </a:rPr>
              <a:t>FORWARD EMPOWERS ECONOMICALLY VULNERABLE ADULTS WITH FINANCIAL STRATEGIES.</a:t>
            </a:r>
            <a:endParaRPr lang="en-US" dirty="0"/>
          </a:p>
        </p:txBody>
      </p:sp>
      <p:pic>
        <p:nvPicPr>
          <p:cNvPr id="4" name="Picture 3">
            <a:extLst>
              <a:ext uri="{FF2B5EF4-FFF2-40B4-BE49-F238E27FC236}">
                <a16:creationId xmlns:a16="http://schemas.microsoft.com/office/drawing/2014/main" id="{98D08B12-CB1E-21C3-6440-7A7B1D075F71}"/>
              </a:ext>
            </a:extLst>
          </p:cNvPr>
          <p:cNvPicPr>
            <a:picLocks noChangeAspect="1"/>
          </p:cNvPicPr>
          <p:nvPr/>
        </p:nvPicPr>
        <p:blipFill>
          <a:blip r:embed="rId4"/>
          <a:stretch>
            <a:fillRect/>
          </a:stretch>
        </p:blipFill>
        <p:spPr>
          <a:xfrm>
            <a:off x="7682291" y="2110595"/>
            <a:ext cx="2430195" cy="2974894"/>
          </a:xfrm>
          <a:prstGeom prst="rect">
            <a:avLst/>
          </a:prstGeom>
        </p:spPr>
      </p:pic>
    </p:spTree>
    <p:extLst>
      <p:ext uri="{BB962C8B-B14F-4D97-AF65-F5344CB8AC3E}">
        <p14:creationId xmlns:p14="http://schemas.microsoft.com/office/powerpoint/2010/main" val="169570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DADA2535-5F3C-B537-28B7-8A179DCFCDC9}"/>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23EFD7A6-D801-648F-6F1D-F69A3BF9CFC2}"/>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a:extLst>
              <a:ext uri="{FF2B5EF4-FFF2-40B4-BE49-F238E27FC236}">
                <a16:creationId xmlns:a16="http://schemas.microsoft.com/office/drawing/2014/main" id="{DE20AFF7-037C-D3FF-6DDF-E913A2FF117A}"/>
              </a:ext>
            </a:extLst>
          </p:cNvPr>
          <p:cNvSpPr txBox="1"/>
          <p:nvPr/>
        </p:nvSpPr>
        <p:spPr>
          <a:xfrm>
            <a:off x="1881986" y="2725425"/>
            <a:ext cx="8970494" cy="703575"/>
          </a:xfrm>
          <a:prstGeom prst="rect">
            <a:avLst/>
          </a:prstGeom>
          <a:noFill/>
          <a:ln>
            <a:noFill/>
          </a:ln>
        </p:spPr>
        <p:txBody>
          <a:bodyPr spcFirstLastPara="1" wrap="square" lIns="68569" tIns="34275" rIns="68569" bIns="34275" anchor="b" anchorCtr="0">
            <a:noAutofit/>
          </a:bodyPr>
          <a:lstStyle/>
          <a:p>
            <a:pPr>
              <a:lnSpc>
                <a:spcPct val="90000"/>
              </a:lnSpc>
              <a:buClr>
                <a:srgbClr val="202C5A"/>
              </a:buClr>
              <a:buSzPts val="6000"/>
            </a:pPr>
            <a:r>
              <a:rPr lang="en-US" sz="4800" dirty="0">
                <a:solidFill>
                  <a:srgbClr val="202C5A"/>
                </a:solidFill>
                <a:latin typeface="Prompt Medium"/>
                <a:cs typeface="Prompt Medium"/>
                <a:sym typeface="Prompt Medium"/>
              </a:rPr>
              <a:t>Trauma Informed Care Financial Education</a:t>
            </a:r>
            <a:endParaRPr lang="en-US" sz="4800" dirty="0">
              <a:solidFill>
                <a:srgbClr val="202C5A"/>
              </a:solidFill>
              <a:latin typeface="Prompt Medium"/>
              <a:cs typeface="Prompt Medium"/>
            </a:endParaRPr>
          </a:p>
        </p:txBody>
      </p:sp>
      <p:cxnSp>
        <p:nvCxnSpPr>
          <p:cNvPr id="92" name="Google Shape;92;p13">
            <a:extLst>
              <a:ext uri="{FF2B5EF4-FFF2-40B4-BE49-F238E27FC236}">
                <a16:creationId xmlns:a16="http://schemas.microsoft.com/office/drawing/2014/main" id="{952449F9-8684-009A-C7D2-52C460E9DB2E}"/>
              </a:ext>
            </a:extLst>
          </p:cNvPr>
          <p:cNvCxnSpPr>
            <a:cxnSpLocks/>
          </p:cNvCxnSpPr>
          <p:nvPr/>
        </p:nvCxnSpPr>
        <p:spPr>
          <a:xfrm>
            <a:off x="1768642" y="3429000"/>
            <a:ext cx="8879305" cy="0"/>
          </a:xfrm>
          <a:prstGeom prst="straightConnector1">
            <a:avLst/>
          </a:prstGeom>
          <a:noFill/>
          <a:ln w="22225" cap="flat" cmpd="sng">
            <a:solidFill>
              <a:srgbClr val="57B36D"/>
            </a:solidFill>
            <a:prstDash val="solid"/>
            <a:miter lim="800000"/>
            <a:headEnd type="none" w="sm" len="sm"/>
            <a:tailEnd type="none" w="sm" len="sm"/>
          </a:ln>
        </p:spPr>
      </p:cxnSp>
    </p:spTree>
    <p:extLst>
      <p:ext uri="{BB962C8B-B14F-4D97-AF65-F5344CB8AC3E}">
        <p14:creationId xmlns:p14="http://schemas.microsoft.com/office/powerpoint/2010/main" val="161559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F550715D-BAE8-BEB8-2F17-F911A110AF7C}"/>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468FD49C-0900-0BC5-576A-DDA190ABBE98}"/>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a:extLst>
              <a:ext uri="{FF2B5EF4-FFF2-40B4-BE49-F238E27FC236}">
                <a16:creationId xmlns:a16="http://schemas.microsoft.com/office/drawing/2014/main" id="{B850EC43-889C-6CFD-E012-8E8D55F2B61A}"/>
              </a:ext>
            </a:extLst>
          </p:cNvPr>
          <p:cNvSpPr txBox="1"/>
          <p:nvPr/>
        </p:nvSpPr>
        <p:spPr>
          <a:xfrm>
            <a:off x="636529" y="1277271"/>
            <a:ext cx="11221642" cy="1353444"/>
          </a:xfrm>
          <a:prstGeom prst="rect">
            <a:avLst/>
          </a:prstGeom>
          <a:noFill/>
          <a:ln>
            <a:noFill/>
          </a:ln>
        </p:spPr>
        <p:txBody>
          <a:bodyPr spcFirstLastPara="1" wrap="square" lIns="68569" tIns="34275" rIns="68569" bIns="34275" anchor="b" anchorCtr="0">
            <a:noAutofit/>
          </a:bodyPr>
          <a:lstStyle/>
          <a:p>
            <a:pPr>
              <a:lnSpc>
                <a:spcPct val="90000"/>
              </a:lnSpc>
              <a:buClr>
                <a:srgbClr val="202C5A"/>
              </a:buClr>
              <a:buSzPts val="6000"/>
            </a:pPr>
            <a:r>
              <a:rPr lang="en-US" sz="4800" dirty="0">
                <a:solidFill>
                  <a:srgbClr val="202C5A"/>
                </a:solidFill>
                <a:latin typeface="Prompt Medium"/>
                <a:cs typeface="Prompt Medium"/>
              </a:rPr>
              <a:t>How Trauma-Informed Care Supports Financial Education</a:t>
            </a:r>
          </a:p>
        </p:txBody>
      </p:sp>
      <p:cxnSp>
        <p:nvCxnSpPr>
          <p:cNvPr id="92" name="Google Shape;92;p13">
            <a:extLst>
              <a:ext uri="{FF2B5EF4-FFF2-40B4-BE49-F238E27FC236}">
                <a16:creationId xmlns:a16="http://schemas.microsoft.com/office/drawing/2014/main" id="{57E1B6E0-D2E5-9CAD-3994-8DBC1BB14435}"/>
              </a:ext>
            </a:extLst>
          </p:cNvPr>
          <p:cNvCxnSpPr>
            <a:cxnSpLocks/>
          </p:cNvCxnSpPr>
          <p:nvPr/>
        </p:nvCxnSpPr>
        <p:spPr>
          <a:xfrm>
            <a:off x="636529" y="2746828"/>
            <a:ext cx="8879305" cy="0"/>
          </a:xfrm>
          <a:prstGeom prst="straightConnector1">
            <a:avLst/>
          </a:prstGeom>
          <a:noFill/>
          <a:ln w="22225" cap="flat" cmpd="sng">
            <a:solidFill>
              <a:srgbClr val="57B36D"/>
            </a:solidFill>
            <a:prstDash val="solid"/>
            <a:miter lim="800000"/>
            <a:headEnd type="none" w="sm" len="sm"/>
            <a:tailEnd type="none" w="sm" len="sm"/>
          </a:ln>
        </p:spPr>
      </p:cxnSp>
      <p:sp>
        <p:nvSpPr>
          <p:cNvPr id="2" name="TextBox 1">
            <a:extLst>
              <a:ext uri="{FF2B5EF4-FFF2-40B4-BE49-F238E27FC236}">
                <a16:creationId xmlns:a16="http://schemas.microsoft.com/office/drawing/2014/main" id="{0E204431-F6E2-FA48-5C51-F56EFC5C077B}"/>
              </a:ext>
            </a:extLst>
          </p:cNvPr>
          <p:cNvSpPr txBox="1"/>
          <p:nvPr/>
        </p:nvSpPr>
        <p:spPr>
          <a:xfrm>
            <a:off x="885371" y="3120571"/>
            <a:ext cx="9405258" cy="2585323"/>
          </a:xfrm>
          <a:prstGeom prst="rect">
            <a:avLst/>
          </a:prstGeom>
          <a:noFill/>
        </p:spPr>
        <p:txBody>
          <a:bodyPr wrap="square" rtlCol="0">
            <a:spAutoFit/>
          </a:bodyPr>
          <a:lstStyle/>
          <a:p>
            <a:pPr marL="342900" indent="-342900">
              <a:buFont typeface="+mj-lt"/>
              <a:buAutoNum type="arabicPeriod"/>
            </a:pPr>
            <a:r>
              <a:rPr lang="en-US" dirty="0">
                <a:solidFill>
                  <a:srgbClr val="202C5A"/>
                </a:solidFill>
                <a:latin typeface="Prompt Medium"/>
                <a:cs typeface="Prompt Medium"/>
              </a:rPr>
              <a:t>Safety &amp; Trust</a:t>
            </a:r>
          </a:p>
          <a:p>
            <a:pPr marL="342900" indent="-342900">
              <a:buFont typeface="+mj-lt"/>
              <a:buAutoNum type="arabicPeriod"/>
            </a:pPr>
            <a:endParaRPr lang="en-US" dirty="0">
              <a:solidFill>
                <a:srgbClr val="202C5A"/>
              </a:solidFill>
              <a:latin typeface="Prompt Medium"/>
              <a:cs typeface="Prompt Medium"/>
            </a:endParaRPr>
          </a:p>
          <a:p>
            <a:pPr marL="342900" indent="-342900">
              <a:buFont typeface="+mj-lt"/>
              <a:buAutoNum type="arabicPeriod"/>
            </a:pPr>
            <a:r>
              <a:rPr lang="en-US" dirty="0">
                <a:solidFill>
                  <a:srgbClr val="202C5A"/>
                </a:solidFill>
                <a:latin typeface="Prompt Medium"/>
                <a:cs typeface="Prompt Medium"/>
              </a:rPr>
              <a:t>Cultural and Individual Sensitivity</a:t>
            </a:r>
          </a:p>
          <a:p>
            <a:pPr marL="342900" indent="-342900">
              <a:buFont typeface="+mj-lt"/>
              <a:buAutoNum type="arabicPeriod"/>
            </a:pPr>
            <a:endParaRPr lang="en-US" dirty="0">
              <a:solidFill>
                <a:srgbClr val="202C5A"/>
              </a:solidFill>
              <a:latin typeface="Prompt Medium"/>
              <a:cs typeface="Prompt Medium"/>
            </a:endParaRPr>
          </a:p>
          <a:p>
            <a:pPr marL="342900" indent="-342900">
              <a:buFont typeface="+mj-lt"/>
              <a:buAutoNum type="arabicPeriod"/>
            </a:pPr>
            <a:r>
              <a:rPr lang="en-US" dirty="0">
                <a:solidFill>
                  <a:srgbClr val="202C5A"/>
                </a:solidFill>
                <a:latin typeface="Prompt Medium"/>
                <a:cs typeface="Prompt Medium"/>
              </a:rPr>
              <a:t>Empowerment Focus</a:t>
            </a:r>
          </a:p>
          <a:p>
            <a:pPr marL="342900" indent="-342900">
              <a:buFont typeface="+mj-lt"/>
              <a:buAutoNum type="arabicPeriod"/>
            </a:pPr>
            <a:endParaRPr lang="en-US" dirty="0">
              <a:solidFill>
                <a:srgbClr val="202C5A"/>
              </a:solidFill>
              <a:latin typeface="Prompt Medium"/>
              <a:cs typeface="Prompt Medium"/>
            </a:endParaRPr>
          </a:p>
          <a:p>
            <a:pPr marL="342900" indent="-342900">
              <a:buFont typeface="+mj-lt"/>
              <a:buAutoNum type="arabicPeriod"/>
            </a:pPr>
            <a:r>
              <a:rPr lang="en-US" dirty="0">
                <a:solidFill>
                  <a:srgbClr val="202C5A"/>
                </a:solidFill>
                <a:latin typeface="Prompt Medium"/>
                <a:cs typeface="Prompt Medium"/>
              </a:rPr>
              <a:t>Acknowledgment of Trauma’s Impact</a:t>
            </a:r>
          </a:p>
          <a:p>
            <a:pPr marL="342900" indent="-342900">
              <a:buFont typeface="+mj-lt"/>
              <a:buAutoNum type="arabicPeriod"/>
            </a:pPr>
            <a:endParaRPr lang="en-US" dirty="0">
              <a:solidFill>
                <a:srgbClr val="202C5A"/>
              </a:solidFill>
              <a:latin typeface="Prompt Medium"/>
              <a:cs typeface="Prompt Medium"/>
            </a:endParaRPr>
          </a:p>
          <a:p>
            <a:pPr marL="342900" indent="-342900">
              <a:buFont typeface="+mj-lt"/>
              <a:buAutoNum type="arabicPeriod"/>
            </a:pPr>
            <a:r>
              <a:rPr lang="en-US" dirty="0">
                <a:solidFill>
                  <a:srgbClr val="202C5A"/>
                </a:solidFill>
                <a:latin typeface="Prompt Medium"/>
                <a:cs typeface="Prompt Medium"/>
              </a:rPr>
              <a:t>Inclusive Environment</a:t>
            </a:r>
          </a:p>
        </p:txBody>
      </p:sp>
    </p:spTree>
    <p:extLst>
      <p:ext uri="{BB962C8B-B14F-4D97-AF65-F5344CB8AC3E}">
        <p14:creationId xmlns:p14="http://schemas.microsoft.com/office/powerpoint/2010/main" val="2946494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6DB3FFF5-E932-614E-9B31-248694C0EA25}"/>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6D2D1AA2-E6CC-4E71-F1C7-072B3DC03C36}"/>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a:extLst>
              <a:ext uri="{FF2B5EF4-FFF2-40B4-BE49-F238E27FC236}">
                <a16:creationId xmlns:a16="http://schemas.microsoft.com/office/drawing/2014/main" id="{61EB51D9-A01E-D4DA-4788-8A1354DB1411}"/>
              </a:ext>
            </a:extLst>
          </p:cNvPr>
          <p:cNvSpPr txBox="1"/>
          <p:nvPr/>
        </p:nvSpPr>
        <p:spPr>
          <a:xfrm>
            <a:off x="636529" y="1277271"/>
            <a:ext cx="11221642" cy="1353444"/>
          </a:xfrm>
          <a:prstGeom prst="rect">
            <a:avLst/>
          </a:prstGeom>
          <a:noFill/>
          <a:ln>
            <a:noFill/>
          </a:ln>
        </p:spPr>
        <p:txBody>
          <a:bodyPr spcFirstLastPara="1" wrap="square" lIns="68569" tIns="34275" rIns="68569" bIns="34275" anchor="b" anchorCtr="0">
            <a:noAutofit/>
          </a:bodyPr>
          <a:lstStyle/>
          <a:p>
            <a:pPr>
              <a:lnSpc>
                <a:spcPct val="90000"/>
              </a:lnSpc>
              <a:buClr>
                <a:srgbClr val="202C5A"/>
              </a:buClr>
              <a:buSzPts val="6000"/>
            </a:pPr>
            <a:r>
              <a:rPr lang="en-US" sz="4800" dirty="0">
                <a:solidFill>
                  <a:srgbClr val="202C5A"/>
                </a:solidFill>
                <a:latin typeface="Prompt Medium"/>
                <a:cs typeface="Prompt Medium"/>
              </a:rPr>
              <a:t>How to Utilize Trauma-Informed Care while Coaching</a:t>
            </a:r>
          </a:p>
        </p:txBody>
      </p:sp>
      <p:cxnSp>
        <p:nvCxnSpPr>
          <p:cNvPr id="92" name="Google Shape;92;p13">
            <a:extLst>
              <a:ext uri="{FF2B5EF4-FFF2-40B4-BE49-F238E27FC236}">
                <a16:creationId xmlns:a16="http://schemas.microsoft.com/office/drawing/2014/main" id="{ECC704CC-75AF-7341-9F64-814379F82EBB}"/>
              </a:ext>
            </a:extLst>
          </p:cNvPr>
          <p:cNvCxnSpPr>
            <a:cxnSpLocks/>
          </p:cNvCxnSpPr>
          <p:nvPr/>
        </p:nvCxnSpPr>
        <p:spPr>
          <a:xfrm>
            <a:off x="636529" y="2746828"/>
            <a:ext cx="8879305" cy="0"/>
          </a:xfrm>
          <a:prstGeom prst="straightConnector1">
            <a:avLst/>
          </a:prstGeom>
          <a:noFill/>
          <a:ln w="22225" cap="flat" cmpd="sng">
            <a:solidFill>
              <a:srgbClr val="57B36D"/>
            </a:solidFill>
            <a:prstDash val="solid"/>
            <a:miter lim="800000"/>
            <a:headEnd type="none" w="sm" len="sm"/>
            <a:tailEnd type="none" w="sm" len="sm"/>
          </a:ln>
        </p:spPr>
      </p:cxnSp>
      <p:sp>
        <p:nvSpPr>
          <p:cNvPr id="2" name="TextBox 1">
            <a:extLst>
              <a:ext uri="{FF2B5EF4-FFF2-40B4-BE49-F238E27FC236}">
                <a16:creationId xmlns:a16="http://schemas.microsoft.com/office/drawing/2014/main" id="{6BB337E9-5483-8F1B-DE61-D251E703A1FE}"/>
              </a:ext>
            </a:extLst>
          </p:cNvPr>
          <p:cNvSpPr txBox="1"/>
          <p:nvPr/>
        </p:nvSpPr>
        <p:spPr>
          <a:xfrm>
            <a:off x="1219200" y="3393639"/>
            <a:ext cx="9405258" cy="2585323"/>
          </a:xfrm>
          <a:prstGeom prst="rect">
            <a:avLst/>
          </a:prstGeom>
          <a:noFill/>
        </p:spPr>
        <p:txBody>
          <a:bodyPr wrap="square" rtlCol="0">
            <a:spAutoFit/>
          </a:bodyPr>
          <a:lstStyle/>
          <a:p>
            <a:r>
              <a:rPr lang="en-US" dirty="0">
                <a:solidFill>
                  <a:srgbClr val="202C5A"/>
                </a:solidFill>
                <a:latin typeface="Prompt Medium"/>
                <a:cs typeface="Prompt Medium"/>
              </a:rPr>
              <a:t>Establish Clear Boundaries and Expectations</a:t>
            </a:r>
          </a:p>
          <a:p>
            <a:endParaRPr lang="en-US" dirty="0">
              <a:solidFill>
                <a:srgbClr val="202C5A"/>
              </a:solidFill>
              <a:latin typeface="Prompt Medium"/>
              <a:cs typeface="Prompt Medium"/>
            </a:endParaRPr>
          </a:p>
          <a:p>
            <a:r>
              <a:rPr lang="en-US" dirty="0">
                <a:solidFill>
                  <a:srgbClr val="202C5A"/>
                </a:solidFill>
                <a:latin typeface="Prompt Medium"/>
                <a:cs typeface="Prompt Medium"/>
              </a:rPr>
              <a:t>Foster Emotional Safety</a:t>
            </a:r>
          </a:p>
          <a:p>
            <a:pPr marL="285750" indent="-285750">
              <a:buFont typeface="Arial" panose="020B0604020202020204" pitchFamily="34" charset="0"/>
              <a:buChar char="•"/>
            </a:pPr>
            <a:endParaRPr lang="en-US" dirty="0">
              <a:solidFill>
                <a:srgbClr val="202C5A"/>
              </a:solidFill>
              <a:latin typeface="Prompt Medium"/>
              <a:cs typeface="Prompt Medium"/>
            </a:endParaRPr>
          </a:p>
          <a:p>
            <a:r>
              <a:rPr lang="en-US" dirty="0">
                <a:solidFill>
                  <a:srgbClr val="202C5A"/>
                </a:solidFill>
                <a:latin typeface="Prompt Medium"/>
                <a:cs typeface="Prompt Medium"/>
              </a:rPr>
              <a:t>Promote Empowerment and Choice</a:t>
            </a:r>
          </a:p>
          <a:p>
            <a:pPr marL="285750" indent="-285750">
              <a:buFont typeface="Arial" panose="020B0604020202020204" pitchFamily="34" charset="0"/>
              <a:buChar char="•"/>
            </a:pPr>
            <a:endParaRPr lang="en-US" dirty="0">
              <a:solidFill>
                <a:srgbClr val="202C5A"/>
              </a:solidFill>
              <a:latin typeface="Prompt Medium"/>
              <a:cs typeface="Prompt Medium"/>
            </a:endParaRPr>
          </a:p>
          <a:p>
            <a:r>
              <a:rPr lang="en-US" dirty="0">
                <a:solidFill>
                  <a:srgbClr val="202C5A"/>
                </a:solidFill>
                <a:latin typeface="Prompt Medium"/>
                <a:cs typeface="Prompt Medium"/>
              </a:rPr>
              <a:t>Incorporate Cultural Competence</a:t>
            </a:r>
          </a:p>
          <a:p>
            <a:pPr marL="285750" indent="-285750">
              <a:buFont typeface="Arial" panose="020B0604020202020204" pitchFamily="34" charset="0"/>
              <a:buChar char="•"/>
            </a:pPr>
            <a:endParaRPr lang="en-US" dirty="0">
              <a:solidFill>
                <a:srgbClr val="202C5A"/>
              </a:solidFill>
              <a:latin typeface="Prompt Medium"/>
              <a:cs typeface="Prompt Medium"/>
            </a:endParaRPr>
          </a:p>
          <a:p>
            <a:r>
              <a:rPr lang="en-US" dirty="0">
                <a:solidFill>
                  <a:srgbClr val="202C5A"/>
                </a:solidFill>
                <a:latin typeface="Prompt Medium"/>
                <a:cs typeface="Prompt Medium"/>
              </a:rPr>
              <a:t>Use Collaborative and Strength-Based Approaches</a:t>
            </a:r>
          </a:p>
        </p:txBody>
      </p:sp>
      <p:pic>
        <p:nvPicPr>
          <p:cNvPr id="4" name="Picture 3" descr="A green check mark in a circle&#10;&#10;Description automatically generated">
            <a:extLst>
              <a:ext uri="{FF2B5EF4-FFF2-40B4-BE49-F238E27FC236}">
                <a16:creationId xmlns:a16="http://schemas.microsoft.com/office/drawing/2014/main" id="{D13C4312-CCD4-3292-A65D-3EB4418D18FC}"/>
              </a:ext>
            </a:extLst>
          </p:cNvPr>
          <p:cNvPicPr>
            <a:picLocks noChangeAspect="1"/>
          </p:cNvPicPr>
          <p:nvPr/>
        </p:nvPicPr>
        <p:blipFill>
          <a:blip r:embed="rId4"/>
          <a:stretch>
            <a:fillRect/>
          </a:stretch>
        </p:blipFill>
        <p:spPr>
          <a:xfrm>
            <a:off x="652520" y="3259846"/>
            <a:ext cx="665747" cy="665747"/>
          </a:xfrm>
          <a:prstGeom prst="rect">
            <a:avLst/>
          </a:prstGeom>
        </p:spPr>
      </p:pic>
      <p:pic>
        <p:nvPicPr>
          <p:cNvPr id="5" name="Picture 4" descr="A green check mark in a circle&#10;&#10;Description automatically generated">
            <a:extLst>
              <a:ext uri="{FF2B5EF4-FFF2-40B4-BE49-F238E27FC236}">
                <a16:creationId xmlns:a16="http://schemas.microsoft.com/office/drawing/2014/main" id="{FDA897C8-4356-A891-FA81-8DF4A4CD086B}"/>
              </a:ext>
            </a:extLst>
          </p:cNvPr>
          <p:cNvPicPr>
            <a:picLocks noChangeAspect="1"/>
          </p:cNvPicPr>
          <p:nvPr/>
        </p:nvPicPr>
        <p:blipFill>
          <a:blip r:embed="rId4"/>
          <a:stretch>
            <a:fillRect/>
          </a:stretch>
        </p:blipFill>
        <p:spPr>
          <a:xfrm>
            <a:off x="652520" y="3791799"/>
            <a:ext cx="665747" cy="665747"/>
          </a:xfrm>
          <a:prstGeom prst="rect">
            <a:avLst/>
          </a:prstGeom>
        </p:spPr>
      </p:pic>
      <p:pic>
        <p:nvPicPr>
          <p:cNvPr id="6" name="Picture 5" descr="A green check mark in a circle&#10;&#10;Description automatically generated">
            <a:extLst>
              <a:ext uri="{FF2B5EF4-FFF2-40B4-BE49-F238E27FC236}">
                <a16:creationId xmlns:a16="http://schemas.microsoft.com/office/drawing/2014/main" id="{C5764ACA-E657-3D97-B0DA-969687A8F0F6}"/>
              </a:ext>
            </a:extLst>
          </p:cNvPr>
          <p:cNvPicPr>
            <a:picLocks noChangeAspect="1"/>
          </p:cNvPicPr>
          <p:nvPr/>
        </p:nvPicPr>
        <p:blipFill>
          <a:blip r:embed="rId4"/>
          <a:stretch>
            <a:fillRect/>
          </a:stretch>
        </p:blipFill>
        <p:spPr>
          <a:xfrm>
            <a:off x="652521" y="4365135"/>
            <a:ext cx="665747" cy="665747"/>
          </a:xfrm>
          <a:prstGeom prst="rect">
            <a:avLst/>
          </a:prstGeom>
        </p:spPr>
      </p:pic>
      <p:pic>
        <p:nvPicPr>
          <p:cNvPr id="7" name="Picture 6" descr="A green check mark in a circle&#10;&#10;Description automatically generated">
            <a:extLst>
              <a:ext uri="{FF2B5EF4-FFF2-40B4-BE49-F238E27FC236}">
                <a16:creationId xmlns:a16="http://schemas.microsoft.com/office/drawing/2014/main" id="{E322DBCD-61AB-A942-2E81-9D71758DCAA2}"/>
              </a:ext>
            </a:extLst>
          </p:cNvPr>
          <p:cNvPicPr>
            <a:picLocks noChangeAspect="1"/>
          </p:cNvPicPr>
          <p:nvPr/>
        </p:nvPicPr>
        <p:blipFill>
          <a:blip r:embed="rId4"/>
          <a:stretch>
            <a:fillRect/>
          </a:stretch>
        </p:blipFill>
        <p:spPr>
          <a:xfrm>
            <a:off x="656557" y="4909695"/>
            <a:ext cx="665747" cy="665747"/>
          </a:xfrm>
          <a:prstGeom prst="rect">
            <a:avLst/>
          </a:prstGeom>
        </p:spPr>
      </p:pic>
      <p:pic>
        <p:nvPicPr>
          <p:cNvPr id="8" name="Picture 7" descr="A green check mark in a circle&#10;&#10;Description automatically generated">
            <a:extLst>
              <a:ext uri="{FF2B5EF4-FFF2-40B4-BE49-F238E27FC236}">
                <a16:creationId xmlns:a16="http://schemas.microsoft.com/office/drawing/2014/main" id="{7D855A5D-AB79-C581-044F-4307A6CDB3D8}"/>
              </a:ext>
            </a:extLst>
          </p:cNvPr>
          <p:cNvPicPr>
            <a:picLocks noChangeAspect="1"/>
          </p:cNvPicPr>
          <p:nvPr/>
        </p:nvPicPr>
        <p:blipFill>
          <a:blip r:embed="rId4"/>
          <a:stretch>
            <a:fillRect/>
          </a:stretch>
        </p:blipFill>
        <p:spPr>
          <a:xfrm>
            <a:off x="632493" y="5483031"/>
            <a:ext cx="665747" cy="665747"/>
          </a:xfrm>
          <a:prstGeom prst="rect">
            <a:avLst/>
          </a:prstGeom>
        </p:spPr>
      </p:pic>
    </p:spTree>
    <p:extLst>
      <p:ext uri="{BB962C8B-B14F-4D97-AF65-F5344CB8AC3E}">
        <p14:creationId xmlns:p14="http://schemas.microsoft.com/office/powerpoint/2010/main" val="1259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488D9998-F3C3-E095-F3C6-13A8733EE7CB}"/>
            </a:ext>
          </a:extLst>
        </p:cNvPr>
        <p:cNvGrpSpPr/>
        <p:nvPr/>
      </p:nvGrpSpPr>
      <p:grpSpPr>
        <a:xfrm>
          <a:off x="0" y="0"/>
          <a:ext cx="0" cy="0"/>
          <a:chOff x="0" y="0"/>
          <a:chExt cx="0" cy="0"/>
        </a:xfrm>
      </p:grpSpPr>
      <p:pic>
        <p:nvPicPr>
          <p:cNvPr id="89" name="Google Shape;89;p13" descr="A picture containing rectangle&#10;&#10;Description automatically generated">
            <a:extLst>
              <a:ext uri="{FF2B5EF4-FFF2-40B4-BE49-F238E27FC236}">
                <a16:creationId xmlns:a16="http://schemas.microsoft.com/office/drawing/2014/main" id="{02671CBE-3602-49F0-9510-EE6BCD22536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a:extLst>
              <a:ext uri="{FF2B5EF4-FFF2-40B4-BE49-F238E27FC236}">
                <a16:creationId xmlns:a16="http://schemas.microsoft.com/office/drawing/2014/main" id="{01EE9DE9-95C7-5E17-0F4D-171FF58E1DFE}"/>
              </a:ext>
            </a:extLst>
          </p:cNvPr>
          <p:cNvSpPr txBox="1"/>
          <p:nvPr/>
        </p:nvSpPr>
        <p:spPr>
          <a:xfrm>
            <a:off x="1990274" y="2725425"/>
            <a:ext cx="8211451" cy="703575"/>
          </a:xfrm>
          <a:prstGeom prst="rect">
            <a:avLst/>
          </a:prstGeom>
          <a:noFill/>
          <a:ln>
            <a:noFill/>
          </a:ln>
        </p:spPr>
        <p:txBody>
          <a:bodyPr spcFirstLastPara="1" wrap="square" lIns="68569" tIns="34275" rIns="68569" bIns="34275" anchor="b" anchorCtr="0">
            <a:noAutofit/>
          </a:bodyPr>
          <a:lstStyle/>
          <a:p>
            <a:pPr>
              <a:lnSpc>
                <a:spcPct val="90000"/>
              </a:lnSpc>
              <a:spcBef>
                <a:spcPct val="0"/>
              </a:spcBef>
              <a:buClr>
                <a:srgbClr val="202C5A"/>
              </a:buClr>
              <a:buSzPts val="6000"/>
            </a:pPr>
            <a:r>
              <a:rPr lang="en-US" sz="4600" dirty="0">
                <a:solidFill>
                  <a:srgbClr val="202C5A"/>
                </a:solidFill>
                <a:latin typeface="Prompt Medium" pitchFamily="2" charset="-34"/>
                <a:ea typeface="+mj-ea"/>
                <a:cs typeface="Prompt Medium" pitchFamily="2" charset="-34"/>
                <a:sym typeface="Prompt Medium"/>
              </a:rPr>
              <a:t>Forward Program Materials</a:t>
            </a:r>
            <a:endParaRPr sz="4600" dirty="0">
              <a:solidFill>
                <a:srgbClr val="202C5A"/>
              </a:solidFill>
              <a:latin typeface="Prompt Medium" pitchFamily="2" charset="-34"/>
              <a:ea typeface="+mj-ea"/>
              <a:cs typeface="Prompt Medium" pitchFamily="2" charset="-34"/>
            </a:endParaRPr>
          </a:p>
        </p:txBody>
      </p:sp>
      <p:cxnSp>
        <p:nvCxnSpPr>
          <p:cNvPr id="92" name="Google Shape;92;p13">
            <a:extLst>
              <a:ext uri="{FF2B5EF4-FFF2-40B4-BE49-F238E27FC236}">
                <a16:creationId xmlns:a16="http://schemas.microsoft.com/office/drawing/2014/main" id="{161C5CDA-F77A-B64E-00BE-3CBA5A9CC9EF}"/>
              </a:ext>
            </a:extLst>
          </p:cNvPr>
          <p:cNvCxnSpPr>
            <a:cxnSpLocks/>
          </p:cNvCxnSpPr>
          <p:nvPr/>
        </p:nvCxnSpPr>
        <p:spPr>
          <a:xfrm>
            <a:off x="1990274" y="3429000"/>
            <a:ext cx="7951748" cy="0"/>
          </a:xfrm>
          <a:prstGeom prst="straightConnector1">
            <a:avLst/>
          </a:prstGeom>
          <a:noFill/>
          <a:ln w="22225" cap="flat" cmpd="sng">
            <a:solidFill>
              <a:srgbClr val="57B36D"/>
            </a:solidFill>
            <a:prstDash val="solid"/>
            <a:miter lim="800000"/>
            <a:headEnd type="none" w="sm" len="sm"/>
            <a:tailEnd type="none" w="sm" len="sm"/>
          </a:ln>
        </p:spPr>
      </p:cxnSp>
    </p:spTree>
    <p:extLst>
      <p:ext uri="{BB962C8B-B14F-4D97-AF65-F5344CB8AC3E}">
        <p14:creationId xmlns:p14="http://schemas.microsoft.com/office/powerpoint/2010/main" val="426547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216506" y="1261111"/>
            <a:ext cx="9788106"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Forward: PowerPoint Slide Decks</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216506" y="1964771"/>
            <a:ext cx="9788106"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A83627-5A22-FBCF-4B1C-DA2FD6B3C585}"/>
              </a:ext>
            </a:extLst>
          </p:cNvPr>
          <p:cNvPicPr>
            <a:picLocks noChangeAspect="1"/>
          </p:cNvPicPr>
          <p:nvPr/>
        </p:nvPicPr>
        <p:blipFill>
          <a:blip r:embed="rId4"/>
          <a:stretch>
            <a:fillRect/>
          </a:stretch>
        </p:blipFill>
        <p:spPr>
          <a:xfrm>
            <a:off x="709307" y="2543646"/>
            <a:ext cx="4743315" cy="3190062"/>
          </a:xfrm>
          <a:prstGeom prst="rect">
            <a:avLst/>
          </a:prstGeom>
          <a:ln>
            <a:solidFill>
              <a:schemeClr val="tx1"/>
            </a:solidFill>
          </a:ln>
          <a:effectLst>
            <a:outerShdw blurRad="50800" dist="38100" algn="l" rotWithShape="0">
              <a:prstClr val="black">
                <a:alpha val="40000"/>
              </a:prstClr>
            </a:outerShdw>
          </a:effectLst>
        </p:spPr>
      </p:pic>
      <p:pic>
        <p:nvPicPr>
          <p:cNvPr id="3" name="Picture 2" descr="A screenshot of a test&#10;&#10;Description automatically generated">
            <a:extLst>
              <a:ext uri="{FF2B5EF4-FFF2-40B4-BE49-F238E27FC236}">
                <a16:creationId xmlns:a16="http://schemas.microsoft.com/office/drawing/2014/main" id="{637C9F31-17A5-B5E9-4336-2DD4B75FFE82}"/>
              </a:ext>
            </a:extLst>
          </p:cNvPr>
          <p:cNvPicPr>
            <a:picLocks noChangeAspect="1"/>
          </p:cNvPicPr>
          <p:nvPr/>
        </p:nvPicPr>
        <p:blipFill>
          <a:blip r:embed="rId5"/>
          <a:stretch>
            <a:fillRect/>
          </a:stretch>
        </p:blipFill>
        <p:spPr>
          <a:xfrm>
            <a:off x="6161929" y="2525909"/>
            <a:ext cx="5067267" cy="32078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31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26823-DC1A-AA91-3586-ACCF26D62745}"/>
              </a:ext>
            </a:extLst>
          </p:cNvPr>
          <p:cNvPicPr>
            <a:picLocks noChangeAspect="1"/>
          </p:cNvPicPr>
          <p:nvPr/>
        </p:nvPicPr>
        <p:blipFill>
          <a:blip r:embed="rId3"/>
          <a:srcRect/>
          <a:stretch/>
        </p:blipFill>
        <p:spPr>
          <a:xfrm>
            <a:off x="0" y="6578"/>
            <a:ext cx="12192000" cy="6851422"/>
          </a:xfrm>
          <a:prstGeom prst="rect">
            <a:avLst/>
          </a:prstGeom>
        </p:spPr>
      </p:pic>
      <p:sp>
        <p:nvSpPr>
          <p:cNvPr id="6" name="Title 1">
            <a:extLst>
              <a:ext uri="{FF2B5EF4-FFF2-40B4-BE49-F238E27FC236}">
                <a16:creationId xmlns:a16="http://schemas.microsoft.com/office/drawing/2014/main" id="{8235EECF-7794-7EDE-AEF6-0ED1F1E6381E}"/>
              </a:ext>
            </a:extLst>
          </p:cNvPr>
          <p:cNvSpPr>
            <a:spLocks noGrp="1"/>
          </p:cNvSpPr>
          <p:nvPr>
            <p:ph type="ctrTitle"/>
          </p:nvPr>
        </p:nvSpPr>
        <p:spPr>
          <a:xfrm>
            <a:off x="1698308" y="1305304"/>
            <a:ext cx="7912418" cy="703660"/>
          </a:xfrm>
          <a:prstGeom prst="rect">
            <a:avLst/>
          </a:prstGeom>
        </p:spPr>
        <p:txBody>
          <a:bodyPr>
            <a:noAutofit/>
          </a:bodyPr>
          <a:lstStyle/>
          <a:p>
            <a:pPr algn="l"/>
            <a:r>
              <a:rPr lang="en-US" sz="4600" dirty="0">
                <a:solidFill>
                  <a:srgbClr val="202C5A"/>
                </a:solidFill>
                <a:latin typeface="Prompt Medium" pitchFamily="2" charset="-34"/>
                <a:cs typeface="Prompt Medium" pitchFamily="2" charset="-34"/>
              </a:rPr>
              <a:t>Forward: Toolkit</a:t>
            </a:r>
          </a:p>
        </p:txBody>
      </p:sp>
      <p:cxnSp>
        <p:nvCxnSpPr>
          <p:cNvPr id="8" name="Straight Connector 7">
            <a:extLst>
              <a:ext uri="{FF2B5EF4-FFF2-40B4-BE49-F238E27FC236}">
                <a16:creationId xmlns:a16="http://schemas.microsoft.com/office/drawing/2014/main" id="{1ED54B93-49A5-D6AD-8C87-9C20860AFEFE}"/>
              </a:ext>
            </a:extLst>
          </p:cNvPr>
          <p:cNvCxnSpPr>
            <a:cxnSpLocks/>
          </p:cNvCxnSpPr>
          <p:nvPr/>
        </p:nvCxnSpPr>
        <p:spPr>
          <a:xfrm>
            <a:off x="1698308" y="1889890"/>
            <a:ext cx="4901997" cy="0"/>
          </a:xfrm>
          <a:prstGeom prst="line">
            <a:avLst/>
          </a:prstGeom>
          <a:ln w="22225">
            <a:solidFill>
              <a:srgbClr val="57B36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E4BE7DE-1D53-169B-D93D-9032734298F6}"/>
              </a:ext>
            </a:extLst>
          </p:cNvPr>
          <p:cNvPicPr>
            <a:picLocks noChangeAspect="1"/>
          </p:cNvPicPr>
          <p:nvPr/>
        </p:nvPicPr>
        <p:blipFill>
          <a:blip r:embed="rId4"/>
          <a:stretch>
            <a:fillRect/>
          </a:stretch>
        </p:blipFill>
        <p:spPr>
          <a:xfrm>
            <a:off x="1882948" y="2682592"/>
            <a:ext cx="3429000" cy="2745047"/>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A close-up of a resume&#10;&#10;Description automatically generated">
            <a:extLst>
              <a:ext uri="{FF2B5EF4-FFF2-40B4-BE49-F238E27FC236}">
                <a16:creationId xmlns:a16="http://schemas.microsoft.com/office/drawing/2014/main" id="{26578A99-2E8D-001C-A4BC-E3AA169F4D9E}"/>
              </a:ext>
            </a:extLst>
          </p:cNvPr>
          <p:cNvPicPr>
            <a:picLocks noChangeAspect="1"/>
          </p:cNvPicPr>
          <p:nvPr/>
        </p:nvPicPr>
        <p:blipFill>
          <a:blip r:embed="rId5">
            <a:extLst>
              <a:ext uri="{28A0092B-C50C-407E-A947-70E740481C1C}">
                <a14:useLocalDpi xmlns:a14="http://schemas.microsoft.com/office/drawing/2010/main" val="0"/>
              </a:ext>
            </a:extLst>
          </a:blip>
          <a:srcRect r="49883"/>
          <a:stretch/>
        </p:blipFill>
        <p:spPr>
          <a:xfrm>
            <a:off x="6651452" y="2682592"/>
            <a:ext cx="3657600" cy="274504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492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TotalTime>
  <Words>521</Words>
  <Application>Microsoft Office PowerPoint</Application>
  <PresentationFormat>Widescreen</PresentationFormat>
  <Paragraphs>101</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Aptos Display</vt:lpstr>
      <vt:lpstr>Arial</vt:lpstr>
      <vt:lpstr>Calibri</vt:lpstr>
      <vt:lpstr>EB Garamond</vt:lpstr>
      <vt:lpstr>Garamond</vt:lpstr>
      <vt:lpstr>Prompt</vt:lpstr>
      <vt:lpstr>Prompt Medium</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Forward: PowerPoint Slide Decks</vt:lpstr>
      <vt:lpstr>Forward: Toolkit</vt:lpstr>
      <vt:lpstr>Learner’s Workbook</vt:lpstr>
      <vt:lpstr>PowerPoint Presentation</vt:lpstr>
      <vt:lpstr>Adult</vt:lpstr>
      <vt:lpstr>PowerPoint Presentation</vt:lpstr>
      <vt:lpstr>Envisioning the Life I Want</vt:lpstr>
      <vt:lpstr>Envisioning the Life I Want</vt:lpstr>
      <vt:lpstr>Funding the Life I Want</vt:lpstr>
      <vt:lpstr>Funding the Life I Want</vt:lpstr>
      <vt:lpstr>Managing the Life I Want</vt:lpstr>
      <vt:lpstr>Managing the Life I Want</vt:lpstr>
      <vt:lpstr>Managing the Life I Want</vt:lpstr>
      <vt:lpstr>Living the Life I Want</vt:lpstr>
      <vt:lpstr>Living the Life I Want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chineva.smith</dc:creator>
  <cp:lastModifiedBy>Chineva Smith</cp:lastModifiedBy>
  <cp:revision>13</cp:revision>
  <dcterms:created xsi:type="dcterms:W3CDTF">2024-12-09T17:45:45Z</dcterms:created>
  <dcterms:modified xsi:type="dcterms:W3CDTF">2025-01-17T14:12:43Z</dcterms:modified>
</cp:coreProperties>
</file>